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18" r:id="rId2"/>
    <p:sldId id="329" r:id="rId3"/>
    <p:sldId id="370" r:id="rId4"/>
    <p:sldId id="371" r:id="rId5"/>
    <p:sldId id="372" r:id="rId6"/>
    <p:sldId id="373" r:id="rId7"/>
    <p:sldId id="374" r:id="rId8"/>
    <p:sldId id="375" r:id="rId9"/>
    <p:sldId id="376" r:id="rId10"/>
    <p:sldId id="368" r:id="rId11"/>
    <p:sldId id="377" r:id="rId12"/>
    <p:sldId id="378" r:id="rId13"/>
    <p:sldId id="379" r:id="rId14"/>
    <p:sldId id="369" r:id="rId15"/>
    <p:sldId id="380" r:id="rId16"/>
    <p:sldId id="381" r:id="rId17"/>
    <p:sldId id="348"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29" autoAdjust="0"/>
  </p:normalViewPr>
  <p:slideViewPr>
    <p:cSldViewPr showGuides="1">
      <p:cViewPr varScale="1">
        <p:scale>
          <a:sx n="89" d="100"/>
          <a:sy n="89" d="100"/>
        </p:scale>
        <p:origin x="120" y="15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6/14/2023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6/14/2023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6/14/2023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6/14/2023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6/14/2023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6/14/2023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6/14/2023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6/14/2023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6/14/2023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6/14/2023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6/14/2023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6/14/2023</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3" y="1988840"/>
            <a:ext cx="6373789" cy="2659360"/>
          </a:xfrm>
        </p:spPr>
        <p:txBody>
          <a:bodyPr>
            <a:normAutofit/>
          </a:bodyPr>
          <a:lstStyle/>
          <a:p>
            <a:r>
              <a:rPr lang="en-IN" b="1" dirty="0"/>
              <a:t>Introduction to Android Programming</a:t>
            </a:r>
            <a:endParaRPr lang="en-US" dirty="0"/>
          </a:p>
        </p:txBody>
      </p:sp>
      <p:sp>
        <p:nvSpPr>
          <p:cNvPr id="3" name="Subtitle 2"/>
          <p:cNvSpPr>
            <a:spLocks noGrp="1"/>
          </p:cNvSpPr>
          <p:nvPr>
            <p:ph type="subTitle" idx="1"/>
          </p:nvPr>
        </p:nvSpPr>
        <p:spPr/>
        <p:txBody>
          <a:bodyPr/>
          <a:lstStyle/>
          <a:p>
            <a:pPr algn="r"/>
            <a:r>
              <a:rPr lang="en-US" dirty="0" smtClean="0"/>
              <a:t>G. P. </a:t>
            </a:r>
            <a:r>
              <a:rPr lang="en-US" dirty="0" err="1" smtClean="0"/>
              <a:t>Shinde</a:t>
            </a:r>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AndroidManifest.XML</a:t>
            </a:r>
          </a:p>
        </p:txBody>
      </p:sp>
      <p:sp>
        <p:nvSpPr>
          <p:cNvPr id="14" name="Content Placeholder 13"/>
          <p:cNvSpPr>
            <a:spLocks noGrp="1"/>
          </p:cNvSpPr>
          <p:nvPr>
            <p:ph idx="1"/>
          </p:nvPr>
        </p:nvSpPr>
        <p:spPr>
          <a:xfrm>
            <a:off x="1522413" y="1981200"/>
            <a:ext cx="9829799" cy="4328120"/>
          </a:xfrm>
        </p:spPr>
        <p:txBody>
          <a:bodyPr>
            <a:normAutofit lnSpcReduction="10000"/>
          </a:bodyPr>
          <a:lstStyle/>
          <a:p>
            <a:r>
              <a:rPr lang="en-US" dirty="0"/>
              <a:t>The </a:t>
            </a:r>
            <a:r>
              <a:rPr lang="en-US" b="1" dirty="0"/>
              <a:t>AndroidManifest.xml file</a:t>
            </a:r>
            <a:r>
              <a:rPr lang="en-US" dirty="0"/>
              <a:t> </a:t>
            </a:r>
            <a:r>
              <a:rPr lang="en-US" i="1" dirty="0"/>
              <a:t>contains information of your package</a:t>
            </a:r>
            <a:r>
              <a:rPr lang="en-US" dirty="0"/>
              <a:t>, including components of the application such as activities, services, broadcast receivers, content providers etc.</a:t>
            </a:r>
            <a:endParaRPr lang="en-IN" dirty="0"/>
          </a:p>
          <a:p>
            <a:pPr lvl="0"/>
            <a:r>
              <a:rPr lang="en-IN" dirty="0"/>
              <a:t>It is </a:t>
            </a:r>
            <a:r>
              <a:rPr lang="en-IN" b="1" dirty="0"/>
              <a:t>responsible to protect the application</a:t>
            </a:r>
            <a:r>
              <a:rPr lang="en-IN" dirty="0"/>
              <a:t> to access any protected parts by providing the permissions.</a:t>
            </a:r>
          </a:p>
          <a:p>
            <a:pPr lvl="0"/>
            <a:r>
              <a:rPr lang="en-IN" dirty="0"/>
              <a:t>It also </a:t>
            </a:r>
            <a:r>
              <a:rPr lang="en-IN" b="1" dirty="0"/>
              <a:t>declares the android </a:t>
            </a:r>
            <a:r>
              <a:rPr lang="en-IN" b="1" dirty="0" err="1"/>
              <a:t>api</a:t>
            </a:r>
            <a:r>
              <a:rPr lang="en-IN" dirty="0"/>
              <a:t> that the application is going to use.</a:t>
            </a:r>
          </a:p>
          <a:p>
            <a:pPr lvl="0"/>
            <a:r>
              <a:rPr lang="en-IN" dirty="0"/>
              <a:t>It </a:t>
            </a:r>
            <a:r>
              <a:rPr lang="en-IN" b="1" dirty="0"/>
              <a:t>lists the instrumentation classes</a:t>
            </a:r>
            <a:r>
              <a:rPr lang="en-IN" dirty="0"/>
              <a:t>. The instrumentation classes provides profiling and other </a:t>
            </a:r>
            <a:r>
              <a:rPr lang="en-IN" dirty="0" err="1"/>
              <a:t>informations</a:t>
            </a:r>
            <a:r>
              <a:rPr lang="en-IN" dirty="0"/>
              <a:t>. These </a:t>
            </a:r>
            <a:r>
              <a:rPr lang="en-IN" dirty="0" err="1"/>
              <a:t>informations</a:t>
            </a:r>
            <a:r>
              <a:rPr lang="en-IN" dirty="0"/>
              <a:t> are removed just before the application is published etc.</a:t>
            </a:r>
          </a:p>
          <a:p>
            <a:r>
              <a:rPr lang="en-US" dirty="0"/>
              <a:t>This is the required xml file for all the android application and located inside the root directory.</a:t>
            </a:r>
            <a:endParaRPr lang="en-IN" dirty="0"/>
          </a:p>
          <a:p>
            <a:endParaRPr lang="en-IN" dirty="0"/>
          </a:p>
          <a:p>
            <a:endParaRPr lang="en-GB" dirty="0"/>
          </a:p>
        </p:txBody>
      </p:sp>
    </p:spTree>
    <p:extLst>
      <p:ext uri="{BB962C8B-B14F-4D97-AF65-F5344CB8AC3E}">
        <p14:creationId xmlns:p14="http://schemas.microsoft.com/office/powerpoint/2010/main" val="3135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AndroidManifest.XML</a:t>
            </a:r>
          </a:p>
        </p:txBody>
      </p:sp>
      <p:sp>
        <p:nvSpPr>
          <p:cNvPr id="14" name="Content Placeholder 13"/>
          <p:cNvSpPr>
            <a:spLocks noGrp="1"/>
          </p:cNvSpPr>
          <p:nvPr>
            <p:ph idx="1"/>
          </p:nvPr>
        </p:nvSpPr>
        <p:spPr>
          <a:xfrm>
            <a:off x="1522413" y="1981200"/>
            <a:ext cx="9829799" cy="4328120"/>
          </a:xfrm>
        </p:spPr>
        <p:txBody>
          <a:bodyPr>
            <a:normAutofit fontScale="70000" lnSpcReduction="20000"/>
          </a:bodyPr>
          <a:lstStyle/>
          <a:p>
            <a:r>
              <a:rPr lang="en-US" b="1" dirty="0"/>
              <a:t>Elements of the AndroidManifest.xml file</a:t>
            </a:r>
            <a:endParaRPr lang="en-IN" b="1" dirty="0"/>
          </a:p>
          <a:p>
            <a:r>
              <a:rPr lang="en-IN" dirty="0"/>
              <a:t>The elements used in the above xml file are described below.</a:t>
            </a:r>
          </a:p>
          <a:p>
            <a:pPr lvl="0"/>
            <a:r>
              <a:rPr lang="en-US" b="1" i="1" dirty="0"/>
              <a:t>&lt;manifest&gt;</a:t>
            </a:r>
            <a:endParaRPr lang="en-IN" b="1" i="1" dirty="0"/>
          </a:p>
          <a:p>
            <a:r>
              <a:rPr lang="en-IN" b="1" dirty="0"/>
              <a:t>manifest</a:t>
            </a:r>
            <a:r>
              <a:rPr lang="en-IN" dirty="0"/>
              <a:t> is the root element of the AndroidManifest.xml file. It has </a:t>
            </a:r>
            <a:r>
              <a:rPr lang="en-IN" b="1" dirty="0"/>
              <a:t>package</a:t>
            </a:r>
            <a:r>
              <a:rPr lang="en-IN" dirty="0"/>
              <a:t> attribute that describes the package name of the activity class.</a:t>
            </a:r>
          </a:p>
          <a:p>
            <a:pPr lvl="0"/>
            <a:r>
              <a:rPr lang="en-IN" b="1" dirty="0"/>
              <a:t>&lt;application&gt;</a:t>
            </a:r>
            <a:endParaRPr lang="en-IN" dirty="0"/>
          </a:p>
          <a:p>
            <a:r>
              <a:rPr lang="en-IN" b="1" dirty="0"/>
              <a:t>application</a:t>
            </a:r>
            <a:r>
              <a:rPr lang="en-IN" dirty="0"/>
              <a:t> is the </a:t>
            </a:r>
            <a:r>
              <a:rPr lang="en-IN" dirty="0" smtClean="0"/>
              <a:t>sub element </a:t>
            </a:r>
            <a:r>
              <a:rPr lang="en-IN" dirty="0"/>
              <a:t>of the manifest. It includes the namespace declaration. This element contains several </a:t>
            </a:r>
            <a:r>
              <a:rPr lang="en-IN" dirty="0" smtClean="0"/>
              <a:t>sub elements </a:t>
            </a:r>
            <a:r>
              <a:rPr lang="en-IN" dirty="0"/>
              <a:t>that declares the application component such as activity etc.</a:t>
            </a:r>
          </a:p>
          <a:p>
            <a:r>
              <a:rPr lang="en-IN" dirty="0"/>
              <a:t>The commonly used attributes are of this element are </a:t>
            </a:r>
            <a:r>
              <a:rPr lang="en-IN" b="1" dirty="0"/>
              <a:t>icon</a:t>
            </a:r>
            <a:r>
              <a:rPr lang="en-IN" dirty="0"/>
              <a:t>, </a:t>
            </a:r>
            <a:r>
              <a:rPr lang="en-IN" b="1" dirty="0"/>
              <a:t>label</a:t>
            </a:r>
            <a:r>
              <a:rPr lang="en-IN" dirty="0"/>
              <a:t>, </a:t>
            </a:r>
            <a:r>
              <a:rPr lang="en-IN" b="1" dirty="0"/>
              <a:t>theme</a:t>
            </a:r>
            <a:r>
              <a:rPr lang="en-IN" dirty="0"/>
              <a:t> etc.</a:t>
            </a:r>
          </a:p>
          <a:p>
            <a:r>
              <a:rPr lang="en-IN" b="1" dirty="0" err="1"/>
              <a:t>android:icon</a:t>
            </a:r>
            <a:r>
              <a:rPr lang="en-IN" dirty="0"/>
              <a:t> represents the icon for all the android application components.</a:t>
            </a:r>
          </a:p>
          <a:p>
            <a:r>
              <a:rPr lang="en-IN" b="1" dirty="0" err="1"/>
              <a:t>android:label</a:t>
            </a:r>
            <a:r>
              <a:rPr lang="en-IN" dirty="0"/>
              <a:t> works as the default label for all the application components.</a:t>
            </a:r>
          </a:p>
          <a:p>
            <a:r>
              <a:rPr lang="en-IN" b="1" dirty="0" err="1"/>
              <a:t>android:theme</a:t>
            </a:r>
            <a:r>
              <a:rPr lang="en-IN" dirty="0"/>
              <a:t> represents a common theme for all the android activities.</a:t>
            </a:r>
          </a:p>
          <a:p>
            <a:endParaRPr lang="en-IN" dirty="0"/>
          </a:p>
          <a:p>
            <a:endParaRPr lang="en-GB" dirty="0"/>
          </a:p>
        </p:txBody>
      </p:sp>
    </p:spTree>
    <p:extLst>
      <p:ext uri="{BB962C8B-B14F-4D97-AF65-F5344CB8AC3E}">
        <p14:creationId xmlns:p14="http://schemas.microsoft.com/office/powerpoint/2010/main" val="3641978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AndroidManifest.XML</a:t>
            </a:r>
          </a:p>
        </p:txBody>
      </p:sp>
      <p:sp>
        <p:nvSpPr>
          <p:cNvPr id="14" name="Content Placeholder 13"/>
          <p:cNvSpPr>
            <a:spLocks noGrp="1"/>
          </p:cNvSpPr>
          <p:nvPr>
            <p:ph idx="1"/>
          </p:nvPr>
        </p:nvSpPr>
        <p:spPr>
          <a:xfrm>
            <a:off x="1522413" y="1981200"/>
            <a:ext cx="9829799" cy="4328120"/>
          </a:xfrm>
        </p:spPr>
        <p:txBody>
          <a:bodyPr>
            <a:normAutofit fontScale="85000" lnSpcReduction="20000"/>
          </a:bodyPr>
          <a:lstStyle/>
          <a:p>
            <a:pPr lvl="0"/>
            <a:r>
              <a:rPr lang="en-US" b="1" i="1" dirty="0"/>
              <a:t>&lt;activity&gt;</a:t>
            </a:r>
            <a:endParaRPr lang="en-IN" b="1" i="1" dirty="0"/>
          </a:p>
          <a:p>
            <a:r>
              <a:rPr lang="en-IN" b="1" dirty="0"/>
              <a:t>activity</a:t>
            </a:r>
            <a:r>
              <a:rPr lang="en-IN" dirty="0"/>
              <a:t> is the </a:t>
            </a:r>
            <a:r>
              <a:rPr lang="en-IN" dirty="0" err="1"/>
              <a:t>subelement</a:t>
            </a:r>
            <a:r>
              <a:rPr lang="en-IN" dirty="0"/>
              <a:t> of application and represents an activity that must be defined in the AndroidManifest.xml file. It has many attributes such as label, name, theme, </a:t>
            </a:r>
            <a:r>
              <a:rPr lang="en-IN" dirty="0" err="1"/>
              <a:t>launchMode</a:t>
            </a:r>
            <a:r>
              <a:rPr lang="en-IN" dirty="0"/>
              <a:t> etc.</a:t>
            </a:r>
          </a:p>
          <a:p>
            <a:r>
              <a:rPr lang="en-IN" b="1" dirty="0" err="1"/>
              <a:t>android:label</a:t>
            </a:r>
            <a:r>
              <a:rPr lang="en-IN" dirty="0"/>
              <a:t> represents a label i.e. displayed on the screen.</a:t>
            </a:r>
          </a:p>
          <a:p>
            <a:r>
              <a:rPr lang="en-IN" b="1" dirty="0" err="1"/>
              <a:t>android:name</a:t>
            </a:r>
            <a:r>
              <a:rPr lang="en-IN" dirty="0"/>
              <a:t> represents a name for the activity class. It is required attribute.</a:t>
            </a:r>
          </a:p>
          <a:p>
            <a:pPr lvl="0"/>
            <a:r>
              <a:rPr lang="en-US" b="1" i="1" dirty="0"/>
              <a:t>&lt;intent-filter&gt;</a:t>
            </a:r>
            <a:endParaRPr lang="en-IN" b="1" i="1" dirty="0"/>
          </a:p>
          <a:p>
            <a:r>
              <a:rPr lang="en-IN" b="1" dirty="0"/>
              <a:t>intent-filter</a:t>
            </a:r>
            <a:r>
              <a:rPr lang="en-IN" dirty="0"/>
              <a:t> is the sub-element of activity that describes the type of intent to which activity, service or broadcast receiver can respond to.</a:t>
            </a:r>
          </a:p>
          <a:p>
            <a:r>
              <a:rPr lang="en-US" b="1" i="1" dirty="0"/>
              <a:t>4.1 &lt;action&gt;</a:t>
            </a:r>
            <a:endParaRPr lang="en-IN" b="1" i="1" dirty="0"/>
          </a:p>
          <a:p>
            <a:r>
              <a:rPr lang="en-IN" dirty="0"/>
              <a:t>It adds an action for the intent-filter. The intent-filter must have at least one action element.</a:t>
            </a:r>
          </a:p>
          <a:p>
            <a:endParaRPr lang="en-IN" dirty="0"/>
          </a:p>
          <a:p>
            <a:endParaRPr lang="en-GB" dirty="0"/>
          </a:p>
        </p:txBody>
      </p:sp>
    </p:spTree>
    <p:extLst>
      <p:ext uri="{BB962C8B-B14F-4D97-AF65-F5344CB8AC3E}">
        <p14:creationId xmlns:p14="http://schemas.microsoft.com/office/powerpoint/2010/main" val="2009940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AndroidManifest.XML</a:t>
            </a:r>
          </a:p>
        </p:txBody>
      </p:sp>
      <p:sp>
        <p:nvSpPr>
          <p:cNvPr id="14" name="Content Placeholder 13"/>
          <p:cNvSpPr>
            <a:spLocks noGrp="1"/>
          </p:cNvSpPr>
          <p:nvPr>
            <p:ph idx="1"/>
          </p:nvPr>
        </p:nvSpPr>
        <p:spPr>
          <a:xfrm>
            <a:off x="1522413" y="1981200"/>
            <a:ext cx="9829799" cy="4328120"/>
          </a:xfrm>
        </p:spPr>
        <p:txBody>
          <a:bodyPr>
            <a:normAutofit fontScale="85000" lnSpcReduction="20000"/>
          </a:bodyPr>
          <a:lstStyle/>
          <a:p>
            <a:r>
              <a:rPr lang="en-US" b="1" i="1" dirty="0"/>
              <a:t>4.2 &lt;category&gt;</a:t>
            </a:r>
            <a:endParaRPr lang="en-IN" b="1" i="1" dirty="0"/>
          </a:p>
          <a:p>
            <a:r>
              <a:rPr lang="en-IN" dirty="0"/>
              <a:t>It adds a category name to an intent-filter.</a:t>
            </a:r>
          </a:p>
          <a:p>
            <a:pPr fontAlgn="base"/>
            <a:r>
              <a:rPr lang="en-IN" dirty="0"/>
              <a:t>&lt;manifest&gt;</a:t>
            </a:r>
          </a:p>
          <a:p>
            <a:pPr fontAlgn="base"/>
            <a:r>
              <a:rPr lang="en-IN" dirty="0"/>
              <a:t>   &lt;application&gt;</a:t>
            </a:r>
          </a:p>
          <a:p>
            <a:pPr fontAlgn="base"/>
            <a:r>
              <a:rPr lang="en-IN" dirty="0"/>
              <a:t>&lt;activity </a:t>
            </a:r>
            <a:r>
              <a:rPr lang="en-IN" dirty="0" err="1"/>
              <a:t>android:name</a:t>
            </a:r>
            <a:r>
              <a:rPr lang="en-IN" dirty="0"/>
              <a:t>=".</a:t>
            </a:r>
            <a:r>
              <a:rPr lang="en-IN" dirty="0" err="1"/>
              <a:t>MainActivity</a:t>
            </a:r>
            <a:r>
              <a:rPr lang="en-IN" dirty="0"/>
              <a:t>" &gt;</a:t>
            </a:r>
          </a:p>
          <a:p>
            <a:pPr fontAlgn="base"/>
            <a:r>
              <a:rPr lang="en-IN" dirty="0"/>
              <a:t>      &lt;/activity&gt;</a:t>
            </a:r>
          </a:p>
          <a:p>
            <a:pPr fontAlgn="base"/>
            <a:r>
              <a:rPr lang="en-IN" dirty="0"/>
              <a:t>   &lt;/application&gt;</a:t>
            </a:r>
          </a:p>
          <a:p>
            <a:pPr fontAlgn="base"/>
            <a:r>
              <a:rPr lang="en-IN" dirty="0"/>
              <a:t>&lt;/manifest&gt;</a:t>
            </a:r>
          </a:p>
          <a:p>
            <a:pPr fontAlgn="base"/>
            <a:r>
              <a:rPr lang="en-IN" b="1" dirty="0"/>
              <a:t>5. </a:t>
            </a:r>
            <a:r>
              <a:rPr lang="en-US" b="1" dirty="0"/>
              <a:t>&lt;uses-permission&gt;:</a:t>
            </a:r>
            <a:r>
              <a:rPr lang="en-US" dirty="0"/>
              <a:t> This element specifies the Android Manifest permissions that are requested for the purpose of security.</a:t>
            </a:r>
            <a:endParaRPr lang="en-IN" dirty="0"/>
          </a:p>
          <a:p>
            <a:endParaRPr lang="en-IN" dirty="0"/>
          </a:p>
          <a:p>
            <a:endParaRPr lang="en-GB" dirty="0"/>
          </a:p>
        </p:txBody>
      </p:sp>
    </p:spTree>
    <p:extLst>
      <p:ext uri="{BB962C8B-B14F-4D97-AF65-F5344CB8AC3E}">
        <p14:creationId xmlns:p14="http://schemas.microsoft.com/office/powerpoint/2010/main" val="3837288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Activity and Activity Life Cycle</a:t>
            </a:r>
            <a:endParaRPr lang="en-IN" dirty="0"/>
          </a:p>
        </p:txBody>
      </p:sp>
      <p:sp>
        <p:nvSpPr>
          <p:cNvPr id="14" name="Content Placeholder 13"/>
          <p:cNvSpPr>
            <a:spLocks noGrp="1"/>
          </p:cNvSpPr>
          <p:nvPr>
            <p:ph idx="1"/>
          </p:nvPr>
        </p:nvSpPr>
        <p:spPr>
          <a:xfrm>
            <a:off x="1522413" y="1981200"/>
            <a:ext cx="9829799" cy="4760168"/>
          </a:xfrm>
        </p:spPr>
        <p:txBody>
          <a:bodyPr>
            <a:normAutofit lnSpcReduction="10000"/>
          </a:bodyPr>
          <a:lstStyle/>
          <a:p>
            <a:r>
              <a:rPr lang="en-IN" dirty="0"/>
              <a:t>An activity represents a single screen with a user interface just like window or frame of </a:t>
            </a:r>
            <a:r>
              <a:rPr lang="en-IN" dirty="0" err="1"/>
              <a:t>Java.Android</a:t>
            </a:r>
            <a:r>
              <a:rPr lang="en-IN" dirty="0"/>
              <a:t> activity is the subclass of </a:t>
            </a:r>
            <a:r>
              <a:rPr lang="en-IN" dirty="0" err="1"/>
              <a:t>ContextThemeWrapper</a:t>
            </a:r>
            <a:r>
              <a:rPr lang="en-IN" dirty="0"/>
              <a:t> class. </a:t>
            </a:r>
          </a:p>
          <a:p>
            <a:r>
              <a:rPr lang="en-IN" dirty="0"/>
              <a:t>By the help of activity, you can place all your UI components or widgets in a single screen. </a:t>
            </a:r>
          </a:p>
          <a:p>
            <a:r>
              <a:rPr lang="en-US"/>
              <a:t>The 7 lifecycle method of Activity describes how activity will behave at different states.</a:t>
            </a:r>
            <a:endParaRPr lang="en-IN"/>
          </a:p>
          <a:p>
            <a:pPr lvl="0"/>
            <a:r>
              <a:rPr lang="en-IN" b="1" dirty="0" err="1"/>
              <a:t>onCreate</a:t>
            </a:r>
            <a:r>
              <a:rPr lang="en-IN" b="1" dirty="0"/>
              <a:t> : </a:t>
            </a:r>
            <a:r>
              <a:rPr lang="en-IN" dirty="0"/>
              <a:t>called when activity is first created. </a:t>
            </a:r>
          </a:p>
          <a:p>
            <a:r>
              <a:rPr lang="en-IN" dirty="0"/>
              <a:t>@Override</a:t>
            </a:r>
            <a:br>
              <a:rPr lang="en-IN" dirty="0"/>
            </a:br>
            <a:r>
              <a:rPr lang="en-IN" b="1" dirty="0"/>
              <a:t>protected void </a:t>
            </a:r>
            <a:r>
              <a:rPr lang="en-IN" dirty="0" err="1"/>
              <a:t>onCreate</a:t>
            </a:r>
            <a:r>
              <a:rPr lang="en-IN" dirty="0"/>
              <a:t>(Bundle </a:t>
            </a:r>
            <a:r>
              <a:rPr lang="en-IN" dirty="0" err="1"/>
              <a:t>savedInstanceState</a:t>
            </a:r>
            <a:r>
              <a:rPr lang="en-IN" dirty="0"/>
              <a:t>) {</a:t>
            </a:r>
            <a:br>
              <a:rPr lang="en-IN" dirty="0"/>
            </a:br>
            <a:r>
              <a:rPr lang="en-IN" dirty="0"/>
              <a:t>    </a:t>
            </a:r>
            <a:r>
              <a:rPr lang="en-IN" b="1" dirty="0" err="1"/>
              <a:t>super</a:t>
            </a:r>
            <a:r>
              <a:rPr lang="en-IN" dirty="0" err="1"/>
              <a:t>.onCreate</a:t>
            </a:r>
            <a:r>
              <a:rPr lang="en-IN" dirty="0"/>
              <a:t>(</a:t>
            </a:r>
            <a:r>
              <a:rPr lang="en-IN" dirty="0" err="1"/>
              <a:t>savedInstanceState</a:t>
            </a:r>
            <a:r>
              <a:rPr lang="en-IN" dirty="0"/>
              <a:t>);</a:t>
            </a:r>
          </a:p>
          <a:p>
            <a:r>
              <a:rPr lang="en-IN" dirty="0"/>
              <a:t>}</a:t>
            </a:r>
          </a:p>
          <a:p>
            <a:pPr marL="0" indent="0">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262160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Activity and Activity Life Cycle</a:t>
            </a:r>
            <a:endParaRPr lang="en-IN" dirty="0"/>
          </a:p>
        </p:txBody>
      </p:sp>
      <p:sp>
        <p:nvSpPr>
          <p:cNvPr id="14" name="Content Placeholder 13"/>
          <p:cNvSpPr>
            <a:spLocks noGrp="1"/>
          </p:cNvSpPr>
          <p:nvPr>
            <p:ph idx="1"/>
          </p:nvPr>
        </p:nvSpPr>
        <p:spPr>
          <a:xfrm>
            <a:off x="1522413" y="1981200"/>
            <a:ext cx="9829799" cy="4760168"/>
          </a:xfrm>
        </p:spPr>
        <p:txBody>
          <a:bodyPr>
            <a:normAutofit fontScale="62500" lnSpcReduction="20000"/>
          </a:bodyPr>
          <a:lstStyle/>
          <a:p>
            <a:pPr lvl="0"/>
            <a:r>
              <a:rPr lang="en-IN" b="1" dirty="0" err="1"/>
              <a:t>onStart</a:t>
            </a:r>
            <a:r>
              <a:rPr lang="en-IN" b="1" dirty="0"/>
              <a:t> : </a:t>
            </a:r>
            <a:r>
              <a:rPr lang="en-IN" dirty="0"/>
              <a:t>called when activity is becoming visible to the user. </a:t>
            </a:r>
          </a:p>
          <a:p>
            <a:r>
              <a:rPr lang="en-IN" dirty="0"/>
              <a:t>@Override</a:t>
            </a:r>
            <a:br>
              <a:rPr lang="en-IN" dirty="0"/>
            </a:br>
            <a:r>
              <a:rPr lang="en-IN" b="1" dirty="0"/>
              <a:t>protected void </a:t>
            </a:r>
            <a:r>
              <a:rPr lang="en-IN" dirty="0" err="1"/>
              <a:t>onStart</a:t>
            </a:r>
            <a:r>
              <a:rPr lang="en-IN" dirty="0"/>
              <a:t>() {</a:t>
            </a:r>
            <a:br>
              <a:rPr lang="en-IN" dirty="0"/>
            </a:br>
            <a:r>
              <a:rPr lang="en-IN" dirty="0"/>
              <a:t>    </a:t>
            </a:r>
            <a:r>
              <a:rPr lang="en-IN" b="1" dirty="0" err="1"/>
              <a:t>super</a:t>
            </a:r>
            <a:r>
              <a:rPr lang="en-IN" dirty="0" err="1"/>
              <a:t>.onStart</a:t>
            </a:r>
            <a:r>
              <a:rPr lang="en-IN" dirty="0"/>
              <a:t>();</a:t>
            </a:r>
            <a:br>
              <a:rPr lang="en-IN" dirty="0"/>
            </a:br>
            <a:r>
              <a:rPr lang="en-IN" dirty="0" smtClean="0"/>
              <a:t>}</a:t>
            </a:r>
          </a:p>
          <a:p>
            <a:endParaRPr lang="en-IN" dirty="0"/>
          </a:p>
          <a:p>
            <a:pPr lvl="0"/>
            <a:r>
              <a:rPr lang="en-IN" b="1" dirty="0" err="1"/>
              <a:t>onResume</a:t>
            </a:r>
            <a:r>
              <a:rPr lang="en-IN" b="1" dirty="0"/>
              <a:t> : </a:t>
            </a:r>
            <a:r>
              <a:rPr lang="en-IN" dirty="0"/>
              <a:t>called when activity will start interacting with the user. </a:t>
            </a:r>
          </a:p>
          <a:p>
            <a:r>
              <a:rPr lang="en-IN" dirty="0"/>
              <a:t>@Override</a:t>
            </a:r>
            <a:br>
              <a:rPr lang="en-IN" dirty="0"/>
            </a:br>
            <a:r>
              <a:rPr lang="en-IN" b="1" dirty="0"/>
              <a:t>protected void </a:t>
            </a:r>
            <a:r>
              <a:rPr lang="en-IN" dirty="0" err="1"/>
              <a:t>onResume</a:t>
            </a:r>
            <a:r>
              <a:rPr lang="en-IN" dirty="0"/>
              <a:t>() {</a:t>
            </a:r>
            <a:br>
              <a:rPr lang="en-IN" dirty="0"/>
            </a:br>
            <a:r>
              <a:rPr lang="en-IN" dirty="0"/>
              <a:t>    </a:t>
            </a:r>
            <a:r>
              <a:rPr lang="en-IN" b="1" dirty="0" err="1"/>
              <a:t>super</a:t>
            </a:r>
            <a:r>
              <a:rPr lang="en-IN" dirty="0" err="1"/>
              <a:t>.onResume</a:t>
            </a:r>
            <a:r>
              <a:rPr lang="en-IN" dirty="0"/>
              <a:t>();</a:t>
            </a:r>
            <a:br>
              <a:rPr lang="en-IN" dirty="0"/>
            </a:br>
            <a:r>
              <a:rPr lang="en-IN" dirty="0" smtClean="0"/>
              <a:t>}</a:t>
            </a:r>
          </a:p>
          <a:p>
            <a:endParaRPr lang="en-IN" dirty="0"/>
          </a:p>
          <a:p>
            <a:pPr lvl="0"/>
            <a:r>
              <a:rPr lang="en-IN" b="1" dirty="0" err="1"/>
              <a:t>onPause</a:t>
            </a:r>
            <a:r>
              <a:rPr lang="en-IN" b="1" dirty="0"/>
              <a:t> : </a:t>
            </a:r>
            <a:r>
              <a:rPr lang="en-IN" dirty="0"/>
              <a:t>called when activity is not visible to the user. </a:t>
            </a:r>
          </a:p>
          <a:p>
            <a:r>
              <a:rPr lang="en-IN" dirty="0"/>
              <a:t>@Override</a:t>
            </a:r>
            <a:br>
              <a:rPr lang="en-IN" dirty="0"/>
            </a:br>
            <a:r>
              <a:rPr lang="en-IN" b="1" dirty="0"/>
              <a:t>protected void </a:t>
            </a:r>
            <a:r>
              <a:rPr lang="en-IN" dirty="0" err="1"/>
              <a:t>onPause</a:t>
            </a:r>
            <a:r>
              <a:rPr lang="en-IN" dirty="0"/>
              <a:t>() {</a:t>
            </a:r>
            <a:br>
              <a:rPr lang="en-IN" dirty="0"/>
            </a:br>
            <a:r>
              <a:rPr lang="en-IN" dirty="0"/>
              <a:t>    </a:t>
            </a:r>
            <a:r>
              <a:rPr lang="en-IN" b="1" dirty="0" err="1"/>
              <a:t>super</a:t>
            </a:r>
            <a:r>
              <a:rPr lang="en-IN" dirty="0" err="1"/>
              <a:t>.onPause</a:t>
            </a:r>
            <a:r>
              <a:rPr lang="en-IN" dirty="0"/>
              <a:t>();</a:t>
            </a:r>
            <a:br>
              <a:rPr lang="en-IN" dirty="0"/>
            </a:br>
            <a:r>
              <a:rPr lang="en-IN" dirty="0"/>
              <a:t>}</a:t>
            </a:r>
          </a:p>
          <a:p>
            <a:pPr marL="0" indent="0">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3087262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Activity and Activity Life Cycle</a:t>
            </a:r>
            <a:endParaRPr lang="en-IN" dirty="0"/>
          </a:p>
        </p:txBody>
      </p:sp>
      <p:sp>
        <p:nvSpPr>
          <p:cNvPr id="14" name="Content Placeholder 13"/>
          <p:cNvSpPr>
            <a:spLocks noGrp="1"/>
          </p:cNvSpPr>
          <p:nvPr>
            <p:ph idx="1"/>
          </p:nvPr>
        </p:nvSpPr>
        <p:spPr>
          <a:xfrm>
            <a:off x="1522413" y="1981200"/>
            <a:ext cx="9829799" cy="4760168"/>
          </a:xfrm>
        </p:spPr>
        <p:txBody>
          <a:bodyPr>
            <a:normAutofit fontScale="92500" lnSpcReduction="20000"/>
          </a:bodyPr>
          <a:lstStyle/>
          <a:p>
            <a:pPr lvl="0"/>
            <a:r>
              <a:rPr lang="en-IN" b="1" dirty="0" err="1"/>
              <a:t>onStop</a:t>
            </a:r>
            <a:r>
              <a:rPr lang="en-IN" b="1" dirty="0"/>
              <a:t> : </a:t>
            </a:r>
            <a:r>
              <a:rPr lang="en-IN" dirty="0"/>
              <a:t>called when activity is no longer visible to the user. </a:t>
            </a:r>
          </a:p>
          <a:p>
            <a:pPr marL="0" indent="0">
              <a:buNone/>
            </a:pPr>
            <a:r>
              <a:rPr lang="en-IN" dirty="0"/>
              <a:t>@Override</a:t>
            </a:r>
            <a:br>
              <a:rPr lang="en-IN" dirty="0"/>
            </a:br>
            <a:r>
              <a:rPr lang="en-IN" b="1" dirty="0"/>
              <a:t>protected void </a:t>
            </a:r>
            <a:r>
              <a:rPr lang="en-IN" dirty="0" err="1"/>
              <a:t>onStop</a:t>
            </a:r>
            <a:r>
              <a:rPr lang="en-IN" dirty="0"/>
              <a:t>() {</a:t>
            </a:r>
            <a:br>
              <a:rPr lang="en-IN" dirty="0"/>
            </a:br>
            <a:r>
              <a:rPr lang="en-IN" dirty="0"/>
              <a:t>    </a:t>
            </a:r>
            <a:r>
              <a:rPr lang="en-IN" b="1" dirty="0" err="1"/>
              <a:t>super</a:t>
            </a:r>
            <a:r>
              <a:rPr lang="en-IN" dirty="0" err="1"/>
              <a:t>.onStop</a:t>
            </a:r>
            <a:r>
              <a:rPr lang="en-IN" dirty="0"/>
              <a:t>();</a:t>
            </a:r>
            <a:br>
              <a:rPr lang="en-IN" dirty="0"/>
            </a:br>
            <a:r>
              <a:rPr lang="en-IN" dirty="0" smtClean="0"/>
              <a:t>}</a:t>
            </a:r>
            <a:endParaRPr lang="en-IN" dirty="0"/>
          </a:p>
          <a:p>
            <a:r>
              <a:rPr lang="en-IN" b="1" dirty="0"/>
              <a:t>6. </a:t>
            </a:r>
            <a:r>
              <a:rPr lang="en-IN" b="1" dirty="0" err="1"/>
              <a:t>onRestart</a:t>
            </a:r>
            <a:r>
              <a:rPr lang="en-IN" b="1" dirty="0"/>
              <a:t> : </a:t>
            </a:r>
            <a:r>
              <a:rPr lang="en-IN" dirty="0"/>
              <a:t>called after your activity is stopped, prior to start. </a:t>
            </a:r>
            <a:endParaRPr lang="en-IN" dirty="0" smtClean="0"/>
          </a:p>
          <a:p>
            <a:pPr marL="0" indent="0">
              <a:buNone/>
            </a:pPr>
            <a:r>
              <a:rPr lang="en-IN" dirty="0"/>
              <a:t>@Override</a:t>
            </a:r>
            <a:br>
              <a:rPr lang="en-IN" dirty="0"/>
            </a:br>
            <a:r>
              <a:rPr lang="en-IN" b="1" dirty="0"/>
              <a:t>protected void </a:t>
            </a:r>
            <a:r>
              <a:rPr lang="en-IN" dirty="0" err="1"/>
              <a:t>onRestart</a:t>
            </a:r>
            <a:r>
              <a:rPr lang="en-IN" b="1" dirty="0"/>
              <a:t> </a:t>
            </a:r>
            <a:r>
              <a:rPr lang="en-IN" dirty="0" smtClean="0"/>
              <a:t>() </a:t>
            </a:r>
            <a:r>
              <a:rPr lang="en-IN" dirty="0"/>
              <a:t>{</a:t>
            </a:r>
            <a:br>
              <a:rPr lang="en-IN" dirty="0"/>
            </a:br>
            <a:r>
              <a:rPr lang="en-IN" dirty="0"/>
              <a:t>    </a:t>
            </a:r>
            <a:r>
              <a:rPr lang="en-IN" b="1" dirty="0" err="1"/>
              <a:t>super</a:t>
            </a:r>
            <a:r>
              <a:rPr lang="en-IN" dirty="0" err="1"/>
              <a:t>.onStop</a:t>
            </a:r>
            <a:r>
              <a:rPr lang="en-IN" dirty="0"/>
              <a:t>();</a:t>
            </a:r>
            <a:br>
              <a:rPr lang="en-IN" dirty="0"/>
            </a:br>
            <a:r>
              <a:rPr lang="en-IN" dirty="0"/>
              <a:t>}</a:t>
            </a:r>
            <a:endParaRPr lang="en-IN" dirty="0"/>
          </a:p>
          <a:p>
            <a:r>
              <a:rPr lang="en-IN" b="1" dirty="0"/>
              <a:t>7. </a:t>
            </a:r>
            <a:r>
              <a:rPr lang="en-IN" b="1" dirty="0" err="1"/>
              <a:t>onDestroy</a:t>
            </a:r>
            <a:r>
              <a:rPr lang="en-IN" b="1" dirty="0"/>
              <a:t> : </a:t>
            </a:r>
            <a:r>
              <a:rPr lang="en-IN" dirty="0"/>
              <a:t>called before the activity is destroyed. </a:t>
            </a:r>
            <a:endParaRPr lang="en-IN" dirty="0" smtClean="0"/>
          </a:p>
          <a:p>
            <a:pPr marL="0" indent="0">
              <a:buNone/>
            </a:pPr>
            <a:r>
              <a:rPr lang="en-IN" dirty="0"/>
              <a:t>@Override</a:t>
            </a:r>
            <a:br>
              <a:rPr lang="en-IN" dirty="0"/>
            </a:br>
            <a:r>
              <a:rPr lang="en-IN" b="1" dirty="0"/>
              <a:t>protected void </a:t>
            </a:r>
            <a:r>
              <a:rPr lang="en-IN" dirty="0" err="1"/>
              <a:t>onDestroy</a:t>
            </a:r>
            <a:r>
              <a:rPr lang="en-IN" b="1" dirty="0"/>
              <a:t> </a:t>
            </a:r>
            <a:r>
              <a:rPr lang="en-IN" dirty="0" smtClean="0"/>
              <a:t>() </a:t>
            </a:r>
            <a:r>
              <a:rPr lang="en-IN" dirty="0"/>
              <a:t>{</a:t>
            </a:r>
            <a:br>
              <a:rPr lang="en-IN" dirty="0"/>
            </a:br>
            <a:r>
              <a:rPr lang="en-IN" dirty="0"/>
              <a:t>    </a:t>
            </a:r>
            <a:r>
              <a:rPr lang="en-IN" b="1" dirty="0" err="1"/>
              <a:t>super</a:t>
            </a:r>
            <a:r>
              <a:rPr lang="en-IN" dirty="0" err="1"/>
              <a:t>.onStop</a:t>
            </a:r>
            <a:r>
              <a:rPr lang="en-IN" dirty="0"/>
              <a:t>();</a:t>
            </a:r>
            <a:br>
              <a:rPr lang="en-IN" dirty="0"/>
            </a:br>
            <a:r>
              <a:rPr lang="en-IN" dirty="0"/>
              <a:t>}</a:t>
            </a:r>
          </a:p>
          <a:p>
            <a:endParaRPr lang="en-IN" dirty="0"/>
          </a:p>
          <a:p>
            <a:pPr marL="0" indent="0">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1595175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3933056"/>
            <a:ext cx="9829799" cy="1219200"/>
          </a:xfrm>
        </p:spPr>
        <p:txBody>
          <a:bodyPr>
            <a:noAutofit/>
          </a:bodyPr>
          <a:lstStyle/>
          <a:p>
            <a:pPr algn="ctr"/>
            <a:r>
              <a:rPr lang="en-IN" sz="8800" b="1" dirty="0" smtClean="0"/>
              <a:t>Thank You!</a:t>
            </a:r>
            <a:endParaRPr lang="en-IN" sz="8800" b="1" dirty="0"/>
          </a:p>
        </p:txBody>
      </p:sp>
    </p:spTree>
    <p:extLst>
      <p:ext uri="{BB962C8B-B14F-4D97-AF65-F5344CB8AC3E}">
        <p14:creationId xmlns:p14="http://schemas.microsoft.com/office/powerpoint/2010/main" val="222251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Android Project Structure</a:t>
            </a:r>
            <a:endParaRPr lang="en-US" dirty="0"/>
          </a:p>
        </p:txBody>
      </p:sp>
      <p:sp>
        <p:nvSpPr>
          <p:cNvPr id="14" name="Content Placeholder 13"/>
          <p:cNvSpPr>
            <a:spLocks noGrp="1"/>
          </p:cNvSpPr>
          <p:nvPr>
            <p:ph idx="1"/>
          </p:nvPr>
        </p:nvSpPr>
        <p:spPr>
          <a:xfrm>
            <a:off x="1522413" y="1981200"/>
            <a:ext cx="9829799" cy="4472136"/>
          </a:xfrm>
        </p:spPr>
        <p:txBody>
          <a:bodyPr>
            <a:normAutofit/>
          </a:bodyPr>
          <a:lstStyle/>
          <a:p>
            <a:r>
              <a:rPr lang="en-GB" dirty="0"/>
              <a:t>Android Studio is the official IDE (Integrated Development Environment) developed by the </a:t>
            </a:r>
            <a:r>
              <a:rPr lang="en-GB" dirty="0" err="1"/>
              <a:t>JetBrains</a:t>
            </a:r>
            <a:r>
              <a:rPr lang="en-GB" dirty="0"/>
              <a:t> </a:t>
            </a:r>
            <a:r>
              <a:rPr lang="en-GB" dirty="0" smtClean="0"/>
              <a:t>community.</a:t>
            </a:r>
          </a:p>
          <a:p>
            <a:r>
              <a:rPr lang="en-GB" dirty="0" err="1"/>
              <a:t>JetBrains</a:t>
            </a:r>
            <a:r>
              <a:rPr lang="en-GB" dirty="0"/>
              <a:t> community </a:t>
            </a:r>
            <a:r>
              <a:rPr lang="en-GB" dirty="0" smtClean="0"/>
              <a:t>is </a:t>
            </a:r>
            <a:r>
              <a:rPr lang="en-GB" dirty="0"/>
              <a:t>freely provided by Google for android app development. </a:t>
            </a:r>
            <a:endParaRPr lang="en-GB" dirty="0" smtClean="0"/>
          </a:p>
          <a:p>
            <a:r>
              <a:rPr lang="en-GB" dirty="0" smtClean="0"/>
              <a:t>After </a:t>
            </a:r>
            <a:r>
              <a:rPr lang="en-GB" dirty="0"/>
              <a:t>completing the setup of Android Architecture we can create an android application in the studio</a:t>
            </a:r>
            <a:r>
              <a:rPr lang="en-GB" dirty="0" smtClean="0"/>
              <a:t>.</a:t>
            </a:r>
          </a:p>
          <a:p>
            <a:r>
              <a:rPr lang="en-GB" dirty="0"/>
              <a:t>The android project contains different types of app modules, source code files, and resource files. We will explore all the folders and files in the android app.  </a:t>
            </a:r>
            <a:endParaRPr lang="en-IN" dirty="0"/>
          </a:p>
          <a:p>
            <a:endParaRPr lang="en-GB"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Android Project Structure</a:t>
            </a:r>
            <a:endParaRPr lang="en-US" dirty="0"/>
          </a:p>
        </p:txBody>
      </p:sp>
      <p:sp>
        <p:nvSpPr>
          <p:cNvPr id="14" name="Content Placeholder 13"/>
          <p:cNvSpPr>
            <a:spLocks noGrp="1"/>
          </p:cNvSpPr>
          <p:nvPr>
            <p:ph idx="1"/>
          </p:nvPr>
        </p:nvSpPr>
        <p:spPr>
          <a:xfrm>
            <a:off x="1522413" y="1981200"/>
            <a:ext cx="9829799" cy="4472136"/>
          </a:xfrm>
        </p:spPr>
        <p:txBody>
          <a:bodyPr>
            <a:normAutofit/>
          </a:bodyPr>
          <a:lstStyle/>
          <a:p>
            <a:pPr fontAlgn="base"/>
            <a:r>
              <a:rPr lang="en-IN" dirty="0"/>
              <a:t>Manifests Folder</a:t>
            </a:r>
          </a:p>
          <a:p>
            <a:pPr fontAlgn="base"/>
            <a:r>
              <a:rPr lang="en-IN" dirty="0"/>
              <a:t>Java Folder</a:t>
            </a:r>
          </a:p>
          <a:p>
            <a:pPr fontAlgn="base"/>
            <a:r>
              <a:rPr lang="en-IN" dirty="0"/>
              <a:t>res (Resources) Folder</a:t>
            </a:r>
          </a:p>
          <a:p>
            <a:pPr lvl="1" fontAlgn="base"/>
            <a:r>
              <a:rPr lang="en-IN" dirty="0" err="1"/>
              <a:t>Drawable</a:t>
            </a:r>
            <a:r>
              <a:rPr lang="en-IN" dirty="0"/>
              <a:t> Folder</a:t>
            </a:r>
          </a:p>
          <a:p>
            <a:pPr lvl="1" fontAlgn="base"/>
            <a:r>
              <a:rPr lang="en-IN" dirty="0"/>
              <a:t>Layout Folder</a:t>
            </a:r>
          </a:p>
          <a:p>
            <a:pPr lvl="1" fontAlgn="base"/>
            <a:r>
              <a:rPr lang="en-IN" dirty="0" err="1"/>
              <a:t>Mipmap</a:t>
            </a:r>
            <a:r>
              <a:rPr lang="en-IN" dirty="0"/>
              <a:t> Folder</a:t>
            </a:r>
          </a:p>
          <a:p>
            <a:pPr lvl="1" fontAlgn="base"/>
            <a:r>
              <a:rPr lang="en-IN" dirty="0"/>
              <a:t>Values Folder</a:t>
            </a:r>
          </a:p>
          <a:p>
            <a:pPr fontAlgn="base"/>
            <a:r>
              <a:rPr lang="en-IN" dirty="0" err="1"/>
              <a:t>Gradle</a:t>
            </a:r>
            <a:r>
              <a:rPr lang="en-IN" dirty="0"/>
              <a:t> Scripts</a:t>
            </a:r>
          </a:p>
          <a:p>
            <a:endParaRPr lang="en-GB" dirty="0"/>
          </a:p>
        </p:txBody>
      </p:sp>
    </p:spTree>
    <p:extLst>
      <p:ext uri="{BB962C8B-B14F-4D97-AF65-F5344CB8AC3E}">
        <p14:creationId xmlns:p14="http://schemas.microsoft.com/office/powerpoint/2010/main" val="386730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pPr fontAlgn="base"/>
            <a:r>
              <a:rPr lang="en-IN" b="1" dirty="0"/>
              <a:t>Manifests Folder</a:t>
            </a:r>
          </a:p>
        </p:txBody>
      </p:sp>
      <p:sp>
        <p:nvSpPr>
          <p:cNvPr id="14" name="Content Placeholder 13"/>
          <p:cNvSpPr>
            <a:spLocks noGrp="1"/>
          </p:cNvSpPr>
          <p:nvPr>
            <p:ph idx="1"/>
          </p:nvPr>
        </p:nvSpPr>
        <p:spPr>
          <a:xfrm>
            <a:off x="1522413" y="1981200"/>
            <a:ext cx="9829799" cy="4472136"/>
          </a:xfrm>
        </p:spPr>
        <p:txBody>
          <a:bodyPr>
            <a:normAutofit/>
          </a:bodyPr>
          <a:lstStyle/>
          <a:p>
            <a:r>
              <a:rPr lang="en-GB" dirty="0" smtClean="0"/>
              <a:t>Manifests </a:t>
            </a:r>
            <a:r>
              <a:rPr lang="en-GB" dirty="0"/>
              <a:t>folder contains </a:t>
            </a:r>
            <a:r>
              <a:rPr lang="en-GB" b="1" dirty="0"/>
              <a:t>AndroidManifest.xml</a:t>
            </a:r>
            <a:r>
              <a:rPr lang="en-GB" dirty="0"/>
              <a:t> for creating our android application. </a:t>
            </a:r>
            <a:endParaRPr lang="en-GB" dirty="0" smtClean="0"/>
          </a:p>
          <a:p>
            <a:r>
              <a:rPr lang="en-GB" dirty="0" smtClean="0"/>
              <a:t>This </a:t>
            </a:r>
            <a:r>
              <a:rPr lang="en-GB" dirty="0"/>
              <a:t>file contains information about our application such as the Android version, metadata, states package for </a:t>
            </a:r>
            <a:r>
              <a:rPr lang="en-GB" dirty="0" err="1"/>
              <a:t>Kotlin</a:t>
            </a:r>
            <a:r>
              <a:rPr lang="en-GB" dirty="0"/>
              <a:t> file, and other application components. </a:t>
            </a:r>
            <a:endParaRPr lang="en-GB" dirty="0" smtClean="0"/>
          </a:p>
          <a:p>
            <a:r>
              <a:rPr lang="en-GB" dirty="0" smtClean="0"/>
              <a:t>It </a:t>
            </a:r>
            <a:r>
              <a:rPr lang="en-GB" dirty="0"/>
              <a:t>acts as an </a:t>
            </a:r>
            <a:r>
              <a:rPr lang="en-GB" dirty="0" err="1"/>
              <a:t>intermediator</a:t>
            </a:r>
            <a:r>
              <a:rPr lang="en-GB" dirty="0"/>
              <a:t> between android OS and our application</a:t>
            </a:r>
            <a:r>
              <a:rPr lang="en-GB" dirty="0" smtClean="0"/>
              <a:t>.</a:t>
            </a:r>
          </a:p>
          <a:p>
            <a:endParaRPr lang="en-GB" dirty="0"/>
          </a:p>
        </p:txBody>
      </p:sp>
    </p:spTree>
    <p:extLst>
      <p:ext uri="{BB962C8B-B14F-4D97-AF65-F5344CB8AC3E}">
        <p14:creationId xmlns:p14="http://schemas.microsoft.com/office/powerpoint/2010/main" val="23799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pPr fontAlgn="base"/>
            <a:r>
              <a:rPr lang="en-IN" b="1" dirty="0"/>
              <a:t>Manifests Folder</a:t>
            </a:r>
          </a:p>
        </p:txBody>
      </p:sp>
      <p:sp>
        <p:nvSpPr>
          <p:cNvPr id="14" name="Content Placeholder 13"/>
          <p:cNvSpPr>
            <a:spLocks noGrp="1"/>
          </p:cNvSpPr>
          <p:nvPr>
            <p:ph idx="1"/>
          </p:nvPr>
        </p:nvSpPr>
        <p:spPr>
          <a:xfrm>
            <a:off x="1522412" y="1772816"/>
            <a:ext cx="10666413" cy="4896544"/>
          </a:xfrm>
        </p:spPr>
        <p:txBody>
          <a:bodyPr>
            <a:normAutofit fontScale="85000" lnSpcReduction="20000"/>
          </a:bodyPr>
          <a:lstStyle/>
          <a:p>
            <a:pPr marL="0" indent="0">
              <a:buNone/>
            </a:pPr>
            <a:r>
              <a:rPr lang="en-GB" dirty="0"/>
              <a:t>&lt;?xml version="1.0" encoding="utf-8"?&gt;</a:t>
            </a:r>
          </a:p>
          <a:p>
            <a:pPr marL="0" indent="0">
              <a:buNone/>
            </a:pPr>
            <a:r>
              <a:rPr lang="en-GB" dirty="0"/>
              <a:t>&lt;manifest </a:t>
            </a:r>
            <a:endParaRPr lang="en-GB" dirty="0" smtClean="0"/>
          </a:p>
          <a:p>
            <a:pPr marL="0" indent="0">
              <a:buNone/>
            </a:pPr>
            <a:r>
              <a:rPr lang="en-GB" dirty="0" err="1" smtClean="0"/>
              <a:t>xmlns:android</a:t>
            </a:r>
            <a:r>
              <a:rPr lang="en-GB" dirty="0"/>
              <a:t>="http:// schemas.android.com/</a:t>
            </a:r>
            <a:r>
              <a:rPr lang="en-GB" dirty="0" err="1"/>
              <a:t>apk</a:t>
            </a:r>
            <a:r>
              <a:rPr lang="en-GB" dirty="0"/>
              <a:t>/res/android"</a:t>
            </a:r>
          </a:p>
          <a:p>
            <a:pPr marL="0" indent="0">
              <a:buNone/>
            </a:pPr>
            <a:r>
              <a:rPr lang="en-GB" dirty="0" smtClean="0"/>
              <a:t>package</a:t>
            </a:r>
            <a:r>
              <a:rPr lang="en-GB" dirty="0"/>
              <a:t>="</a:t>
            </a:r>
            <a:r>
              <a:rPr lang="en-GB" dirty="0" err="1"/>
              <a:t>com.geeksforgeeks.myapplication</a:t>
            </a:r>
            <a:r>
              <a:rPr lang="en-GB" dirty="0"/>
              <a:t>"&gt;</a:t>
            </a:r>
          </a:p>
          <a:p>
            <a:pPr marL="0" indent="0">
              <a:buNone/>
            </a:pPr>
            <a:r>
              <a:rPr lang="en-GB" dirty="0"/>
              <a:t>	&lt;application</a:t>
            </a:r>
          </a:p>
          <a:p>
            <a:pPr marL="0" indent="0">
              <a:buNone/>
            </a:pPr>
            <a:r>
              <a:rPr lang="en-GB" dirty="0"/>
              <a:t>		</a:t>
            </a:r>
            <a:r>
              <a:rPr lang="en-GB" dirty="0" err="1"/>
              <a:t>android:allowBackup</a:t>
            </a:r>
            <a:r>
              <a:rPr lang="en-GB" dirty="0"/>
              <a:t>="true"</a:t>
            </a:r>
          </a:p>
          <a:p>
            <a:pPr marL="0" indent="0">
              <a:buNone/>
            </a:pPr>
            <a:r>
              <a:rPr lang="en-GB" dirty="0"/>
              <a:t>		</a:t>
            </a:r>
            <a:r>
              <a:rPr lang="en-GB" dirty="0" err="1"/>
              <a:t>android:icon</a:t>
            </a:r>
            <a:r>
              <a:rPr lang="en-GB" dirty="0"/>
              <a:t>="@</a:t>
            </a:r>
            <a:r>
              <a:rPr lang="en-GB" dirty="0" err="1"/>
              <a:t>mipmap</a:t>
            </a:r>
            <a:r>
              <a:rPr lang="en-GB" dirty="0"/>
              <a:t>/</a:t>
            </a:r>
            <a:r>
              <a:rPr lang="en-GB" dirty="0" err="1"/>
              <a:t>ic_launcher</a:t>
            </a:r>
            <a:r>
              <a:rPr lang="en-GB" dirty="0"/>
              <a:t>"</a:t>
            </a:r>
          </a:p>
          <a:p>
            <a:pPr marL="0" indent="0">
              <a:buNone/>
            </a:pPr>
            <a:r>
              <a:rPr lang="en-GB" dirty="0"/>
              <a:t>		</a:t>
            </a:r>
            <a:r>
              <a:rPr lang="en-GB" dirty="0" err="1"/>
              <a:t>android:label</a:t>
            </a:r>
            <a:r>
              <a:rPr lang="en-GB" dirty="0"/>
              <a:t>="@string/</a:t>
            </a:r>
            <a:r>
              <a:rPr lang="en-GB" dirty="0" err="1"/>
              <a:t>app_name</a:t>
            </a:r>
            <a:r>
              <a:rPr lang="en-GB" dirty="0"/>
              <a:t>"</a:t>
            </a:r>
          </a:p>
          <a:p>
            <a:pPr marL="0" indent="0">
              <a:buNone/>
            </a:pPr>
            <a:r>
              <a:rPr lang="en-GB" dirty="0"/>
              <a:t>		</a:t>
            </a:r>
            <a:r>
              <a:rPr lang="en-GB" dirty="0" err="1"/>
              <a:t>android:roundIcon</a:t>
            </a:r>
            <a:r>
              <a:rPr lang="en-GB" dirty="0"/>
              <a:t>="@</a:t>
            </a:r>
            <a:r>
              <a:rPr lang="en-GB" dirty="0" err="1"/>
              <a:t>mipmap</a:t>
            </a:r>
            <a:r>
              <a:rPr lang="en-GB" dirty="0"/>
              <a:t>/</a:t>
            </a:r>
            <a:r>
              <a:rPr lang="en-GB" dirty="0" err="1"/>
              <a:t>ic_launcher_round</a:t>
            </a:r>
            <a:r>
              <a:rPr lang="en-GB" dirty="0"/>
              <a:t>"</a:t>
            </a:r>
          </a:p>
          <a:p>
            <a:pPr marL="0" indent="0">
              <a:buNone/>
            </a:pPr>
            <a:r>
              <a:rPr lang="en-GB" dirty="0"/>
              <a:t>		</a:t>
            </a:r>
            <a:r>
              <a:rPr lang="en-GB" dirty="0" err="1"/>
              <a:t>android:supportsRtl</a:t>
            </a:r>
            <a:r>
              <a:rPr lang="en-GB" dirty="0"/>
              <a:t>="true"</a:t>
            </a:r>
          </a:p>
          <a:p>
            <a:pPr marL="0" indent="0">
              <a:buNone/>
            </a:pPr>
            <a:r>
              <a:rPr lang="en-GB" dirty="0"/>
              <a:t>		</a:t>
            </a:r>
            <a:r>
              <a:rPr lang="en-GB" dirty="0" err="1"/>
              <a:t>android:theme</a:t>
            </a:r>
            <a:r>
              <a:rPr lang="en-GB" dirty="0"/>
              <a:t>="@style/</a:t>
            </a:r>
            <a:r>
              <a:rPr lang="en-GB" dirty="0" err="1"/>
              <a:t>AppTheme</a:t>
            </a:r>
            <a:r>
              <a:rPr lang="en-GB" dirty="0" smtClean="0"/>
              <a:t>"&gt;</a:t>
            </a:r>
            <a:r>
              <a:rPr lang="en-GB" dirty="0"/>
              <a:t>		</a:t>
            </a:r>
          </a:p>
        </p:txBody>
      </p:sp>
    </p:spTree>
    <p:extLst>
      <p:ext uri="{BB962C8B-B14F-4D97-AF65-F5344CB8AC3E}">
        <p14:creationId xmlns:p14="http://schemas.microsoft.com/office/powerpoint/2010/main" val="90314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pPr fontAlgn="base"/>
            <a:r>
              <a:rPr lang="en-IN" b="1" dirty="0"/>
              <a:t>Manifests Folder</a:t>
            </a:r>
          </a:p>
        </p:txBody>
      </p:sp>
      <p:sp>
        <p:nvSpPr>
          <p:cNvPr id="14" name="Content Placeholder 13"/>
          <p:cNvSpPr>
            <a:spLocks noGrp="1"/>
          </p:cNvSpPr>
          <p:nvPr>
            <p:ph idx="1"/>
          </p:nvPr>
        </p:nvSpPr>
        <p:spPr>
          <a:xfrm>
            <a:off x="1522412" y="1772816"/>
            <a:ext cx="10666413" cy="4896544"/>
          </a:xfrm>
        </p:spPr>
        <p:txBody>
          <a:bodyPr>
            <a:normAutofit/>
          </a:bodyPr>
          <a:lstStyle/>
          <a:p>
            <a:pPr marL="0" indent="0">
              <a:buNone/>
            </a:pPr>
            <a:r>
              <a:rPr lang="en-IN" dirty="0" smtClean="0"/>
              <a:t>	&lt;</a:t>
            </a:r>
            <a:r>
              <a:rPr lang="en-IN" dirty="0"/>
              <a:t>activity </a:t>
            </a:r>
            <a:r>
              <a:rPr lang="en-IN" dirty="0" err="1"/>
              <a:t>android:name</a:t>
            </a:r>
            <a:r>
              <a:rPr lang="en-IN" dirty="0"/>
              <a:t>=".</a:t>
            </a:r>
            <a:r>
              <a:rPr lang="en-IN" dirty="0" err="1"/>
              <a:t>MainActivity</a:t>
            </a:r>
            <a:r>
              <a:rPr lang="en-IN" dirty="0"/>
              <a:t>" &gt;</a:t>
            </a:r>
          </a:p>
          <a:p>
            <a:pPr marL="0" indent="0">
              <a:buNone/>
            </a:pPr>
            <a:r>
              <a:rPr lang="en-GB" dirty="0" smtClean="0"/>
              <a:t>	&lt;</a:t>
            </a:r>
            <a:r>
              <a:rPr lang="en-GB" dirty="0"/>
              <a:t>intent-filter&gt;</a:t>
            </a:r>
          </a:p>
          <a:p>
            <a:pPr marL="0" indent="0">
              <a:buNone/>
            </a:pPr>
            <a:r>
              <a:rPr lang="en-GB" dirty="0" smtClean="0"/>
              <a:t>		&lt;</a:t>
            </a:r>
            <a:r>
              <a:rPr lang="en-GB" dirty="0"/>
              <a:t>action </a:t>
            </a:r>
            <a:r>
              <a:rPr lang="en-GB" dirty="0" err="1"/>
              <a:t>android:name</a:t>
            </a:r>
            <a:r>
              <a:rPr lang="en-GB" dirty="0"/>
              <a:t>="</a:t>
            </a:r>
            <a:r>
              <a:rPr lang="en-GB" dirty="0" err="1"/>
              <a:t>android.intent.action.MAIN</a:t>
            </a:r>
            <a:r>
              <a:rPr lang="en-GB" dirty="0"/>
              <a:t>" /&gt;</a:t>
            </a:r>
          </a:p>
          <a:p>
            <a:pPr marL="0" indent="0">
              <a:buNone/>
            </a:pPr>
            <a:r>
              <a:rPr lang="en-GB" dirty="0" smtClean="0"/>
              <a:t>		&lt;</a:t>
            </a:r>
            <a:r>
              <a:rPr lang="en-GB" dirty="0"/>
              <a:t>category </a:t>
            </a:r>
            <a:r>
              <a:rPr lang="en-GB" dirty="0" err="1"/>
              <a:t>android:name</a:t>
            </a:r>
            <a:r>
              <a:rPr lang="en-GB" dirty="0"/>
              <a:t>="</a:t>
            </a:r>
            <a:r>
              <a:rPr lang="en-GB" dirty="0" err="1"/>
              <a:t>android.intent.category.LAUNCHER</a:t>
            </a:r>
            <a:r>
              <a:rPr lang="en-GB" dirty="0"/>
              <a:t>" /&gt;</a:t>
            </a:r>
          </a:p>
          <a:p>
            <a:pPr marL="0" indent="0">
              <a:buNone/>
            </a:pPr>
            <a:r>
              <a:rPr lang="en-GB" dirty="0" smtClean="0"/>
              <a:t>	&lt;/</a:t>
            </a:r>
            <a:r>
              <a:rPr lang="en-GB" dirty="0"/>
              <a:t>intent-filter&gt;</a:t>
            </a:r>
          </a:p>
          <a:p>
            <a:pPr marL="0" indent="0">
              <a:buNone/>
            </a:pPr>
            <a:r>
              <a:rPr lang="en-GB" dirty="0" smtClean="0"/>
              <a:t>	&lt;/</a:t>
            </a:r>
            <a:r>
              <a:rPr lang="en-GB" dirty="0"/>
              <a:t>activity&gt;</a:t>
            </a:r>
          </a:p>
          <a:p>
            <a:pPr marL="0" indent="0">
              <a:buNone/>
            </a:pPr>
            <a:r>
              <a:rPr lang="en-GB" dirty="0" smtClean="0"/>
              <a:t>&lt;/</a:t>
            </a:r>
            <a:r>
              <a:rPr lang="en-GB" dirty="0"/>
              <a:t>application&gt;</a:t>
            </a:r>
          </a:p>
          <a:p>
            <a:pPr marL="0" indent="0">
              <a:buNone/>
            </a:pPr>
            <a:r>
              <a:rPr lang="en-GB" dirty="0"/>
              <a:t>&lt;/manifest&gt;</a:t>
            </a:r>
          </a:p>
        </p:txBody>
      </p:sp>
    </p:spTree>
    <p:extLst>
      <p:ext uri="{BB962C8B-B14F-4D97-AF65-F5344CB8AC3E}">
        <p14:creationId xmlns:p14="http://schemas.microsoft.com/office/powerpoint/2010/main" val="326271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pPr fontAlgn="base"/>
            <a:r>
              <a:rPr lang="en-IN" b="1" dirty="0"/>
              <a:t>Java folder</a:t>
            </a:r>
          </a:p>
        </p:txBody>
      </p:sp>
      <p:sp>
        <p:nvSpPr>
          <p:cNvPr id="14" name="Content Placeholder 13"/>
          <p:cNvSpPr>
            <a:spLocks noGrp="1"/>
          </p:cNvSpPr>
          <p:nvPr>
            <p:ph idx="1"/>
          </p:nvPr>
        </p:nvSpPr>
        <p:spPr>
          <a:xfrm>
            <a:off x="1522412" y="1772816"/>
            <a:ext cx="10666413" cy="4896544"/>
          </a:xfrm>
        </p:spPr>
        <p:txBody>
          <a:bodyPr>
            <a:normAutofit fontScale="85000" lnSpcReduction="20000"/>
          </a:bodyPr>
          <a:lstStyle/>
          <a:p>
            <a:pPr marL="0" indent="0">
              <a:buNone/>
            </a:pPr>
            <a:r>
              <a:rPr lang="en-IN" dirty="0" smtClean="0"/>
              <a:t>	</a:t>
            </a:r>
            <a:r>
              <a:rPr lang="en-GB" dirty="0"/>
              <a:t>The Java folder contains all the java and </a:t>
            </a:r>
            <a:r>
              <a:rPr lang="en-GB" dirty="0" err="1"/>
              <a:t>Kotlin</a:t>
            </a:r>
            <a:r>
              <a:rPr lang="en-GB" dirty="0"/>
              <a:t> source code (.java) files that we create during the app development, including other Test files. If we create any new project using </a:t>
            </a:r>
            <a:r>
              <a:rPr lang="en-GB" dirty="0" err="1"/>
              <a:t>Kotlin</a:t>
            </a:r>
            <a:r>
              <a:rPr lang="en-GB" dirty="0"/>
              <a:t>, by default the class file </a:t>
            </a:r>
            <a:r>
              <a:rPr lang="en-GB" dirty="0" err="1"/>
              <a:t>MainActivity.kt</a:t>
            </a:r>
            <a:r>
              <a:rPr lang="en-GB" dirty="0"/>
              <a:t> file will create automatically under the package </a:t>
            </a:r>
            <a:r>
              <a:rPr lang="en-GB" dirty="0" smtClean="0"/>
              <a:t>name</a:t>
            </a:r>
          </a:p>
          <a:p>
            <a:pPr marL="0" indent="0">
              <a:buNone/>
            </a:pPr>
            <a:endParaRPr lang="en-GB" dirty="0" smtClean="0"/>
          </a:p>
          <a:p>
            <a:pPr marL="0" indent="0">
              <a:buNone/>
            </a:pPr>
            <a:r>
              <a:rPr lang="en-GB" dirty="0"/>
              <a:t>	import </a:t>
            </a:r>
            <a:r>
              <a:rPr lang="en-GB" dirty="0" err="1"/>
              <a:t>androidx.appcompat.app.AppCompatActivity</a:t>
            </a:r>
            <a:r>
              <a:rPr lang="en-GB" dirty="0"/>
              <a:t> import </a:t>
            </a:r>
            <a:r>
              <a:rPr lang="en-GB" dirty="0" err="1" smtClean="0"/>
              <a:t>android.os.Bundle</a:t>
            </a:r>
            <a:endParaRPr lang="en-GB" dirty="0"/>
          </a:p>
          <a:p>
            <a:pPr marL="0" indent="0">
              <a:buNone/>
            </a:pPr>
            <a:r>
              <a:rPr lang="en-GB" dirty="0"/>
              <a:t>	class </a:t>
            </a:r>
            <a:r>
              <a:rPr lang="en-GB" dirty="0" err="1"/>
              <a:t>MainActivity</a:t>
            </a:r>
            <a:r>
              <a:rPr lang="en-GB" dirty="0"/>
              <a:t> : </a:t>
            </a:r>
            <a:r>
              <a:rPr lang="en-GB" dirty="0" smtClean="0"/>
              <a:t>() {</a:t>
            </a:r>
            <a:endParaRPr lang="en-GB" dirty="0"/>
          </a:p>
          <a:p>
            <a:pPr marL="0" indent="0">
              <a:buNone/>
            </a:pPr>
            <a:r>
              <a:rPr lang="en-GB" dirty="0"/>
              <a:t>	</a:t>
            </a:r>
            <a:r>
              <a:rPr lang="en-GB" dirty="0" smtClean="0"/>
              <a:t>override </a:t>
            </a:r>
            <a:r>
              <a:rPr lang="en-GB" dirty="0"/>
              <a:t>fun </a:t>
            </a:r>
            <a:r>
              <a:rPr lang="en-GB" dirty="0" err="1" smtClean="0"/>
              <a:t>onCreat</a:t>
            </a:r>
            <a:r>
              <a:rPr lang="en-GB" dirty="0" err="1"/>
              <a:t>AppCompatActivity</a:t>
            </a:r>
            <a:r>
              <a:rPr lang="en-GB" dirty="0" err="1" smtClean="0"/>
              <a:t>e</a:t>
            </a:r>
            <a:r>
              <a:rPr lang="en-GB" dirty="0" smtClean="0"/>
              <a:t>(</a:t>
            </a:r>
            <a:r>
              <a:rPr lang="en-GB" dirty="0" err="1" smtClean="0"/>
              <a:t>savedInstanceState</a:t>
            </a:r>
            <a:r>
              <a:rPr lang="en-GB" dirty="0"/>
              <a:t>: Bundle?)</a:t>
            </a:r>
          </a:p>
          <a:p>
            <a:pPr marL="0" indent="0">
              <a:buNone/>
            </a:pPr>
            <a:r>
              <a:rPr lang="en-GB" dirty="0"/>
              <a:t>	{</a:t>
            </a:r>
          </a:p>
          <a:p>
            <a:pPr marL="0" indent="0">
              <a:buNone/>
            </a:pPr>
            <a:r>
              <a:rPr lang="en-GB" dirty="0"/>
              <a:t>		</a:t>
            </a:r>
            <a:r>
              <a:rPr lang="en-GB" dirty="0" err="1"/>
              <a:t>super.onCreate</a:t>
            </a:r>
            <a:r>
              <a:rPr lang="en-GB" dirty="0"/>
              <a:t>(</a:t>
            </a:r>
            <a:r>
              <a:rPr lang="en-GB" dirty="0" err="1"/>
              <a:t>savedInstanceState</a:t>
            </a:r>
            <a:r>
              <a:rPr lang="en-GB" dirty="0"/>
              <a:t>)</a:t>
            </a:r>
          </a:p>
          <a:p>
            <a:pPr marL="0" indent="0">
              <a:buNone/>
            </a:pPr>
            <a:r>
              <a:rPr lang="en-GB" dirty="0"/>
              <a:t>		</a:t>
            </a:r>
            <a:r>
              <a:rPr lang="en-GB" dirty="0" err="1" smtClean="0"/>
              <a:t>setContentView</a:t>
            </a:r>
            <a:r>
              <a:rPr lang="en-GB" dirty="0" smtClean="0"/>
              <a:t>(</a:t>
            </a:r>
            <a:r>
              <a:rPr lang="en-GB" dirty="0" err="1" smtClean="0"/>
              <a:t>R.layout.activity_main</a:t>
            </a:r>
            <a:r>
              <a:rPr lang="en-GB" dirty="0"/>
              <a:t>)</a:t>
            </a:r>
          </a:p>
          <a:p>
            <a:pPr marL="0" indent="0">
              <a:buNone/>
            </a:pPr>
            <a:r>
              <a:rPr lang="en-GB" dirty="0"/>
              <a:t>	}</a:t>
            </a:r>
          </a:p>
          <a:p>
            <a:pPr marL="0" indent="0">
              <a:buNone/>
            </a:pPr>
            <a:r>
              <a:rPr lang="en-GB" dirty="0"/>
              <a:t>}</a:t>
            </a:r>
          </a:p>
          <a:p>
            <a:pPr marL="0" indent="0">
              <a:buNone/>
            </a:pPr>
            <a:endParaRPr lang="en-GB" dirty="0"/>
          </a:p>
        </p:txBody>
      </p:sp>
    </p:spTree>
    <p:extLst>
      <p:ext uri="{BB962C8B-B14F-4D97-AF65-F5344CB8AC3E}">
        <p14:creationId xmlns:p14="http://schemas.microsoft.com/office/powerpoint/2010/main" val="61203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pPr fontAlgn="base"/>
            <a:r>
              <a:rPr lang="en-IN" b="1" dirty="0"/>
              <a:t>Resource (</a:t>
            </a:r>
            <a:r>
              <a:rPr lang="en-IN" b="1" dirty="0" smtClean="0"/>
              <a:t>res) folder</a:t>
            </a:r>
            <a:endParaRPr lang="en-IN" b="1" dirty="0"/>
          </a:p>
        </p:txBody>
      </p:sp>
      <p:sp>
        <p:nvSpPr>
          <p:cNvPr id="14" name="Content Placeholder 13"/>
          <p:cNvSpPr>
            <a:spLocks noGrp="1"/>
          </p:cNvSpPr>
          <p:nvPr>
            <p:ph idx="1"/>
          </p:nvPr>
        </p:nvSpPr>
        <p:spPr>
          <a:xfrm>
            <a:off x="1522412" y="1772816"/>
            <a:ext cx="10666413" cy="4896544"/>
          </a:xfrm>
        </p:spPr>
        <p:txBody>
          <a:bodyPr>
            <a:normAutofit fontScale="77500" lnSpcReduction="20000"/>
          </a:bodyPr>
          <a:lstStyle/>
          <a:p>
            <a:pPr fontAlgn="base"/>
            <a:r>
              <a:rPr lang="en-IN" dirty="0" smtClean="0"/>
              <a:t>	</a:t>
            </a:r>
            <a:r>
              <a:rPr lang="en-GB" dirty="0"/>
              <a:t> </a:t>
            </a:r>
            <a:r>
              <a:rPr lang="en-GB" b="1" dirty="0"/>
              <a:t>res/</a:t>
            </a:r>
            <a:r>
              <a:rPr lang="en-GB" b="1" dirty="0" err="1"/>
              <a:t>drawable</a:t>
            </a:r>
            <a:r>
              <a:rPr lang="en-GB" b="1" dirty="0"/>
              <a:t> folder</a:t>
            </a:r>
          </a:p>
          <a:p>
            <a:pPr fontAlgn="base"/>
            <a:r>
              <a:rPr lang="en-GB" dirty="0"/>
              <a:t>It contains the different types of images used for the development of the application. We need to add all the images in a </a:t>
            </a:r>
            <a:r>
              <a:rPr lang="en-GB" dirty="0" err="1"/>
              <a:t>drawable</a:t>
            </a:r>
            <a:r>
              <a:rPr lang="en-GB" dirty="0"/>
              <a:t> folder for the application development.</a:t>
            </a:r>
            <a:br>
              <a:rPr lang="en-GB" dirty="0"/>
            </a:br>
            <a:r>
              <a:rPr lang="en-GB" dirty="0"/>
              <a:t> </a:t>
            </a:r>
          </a:p>
          <a:p>
            <a:pPr fontAlgn="base"/>
            <a:r>
              <a:rPr lang="en-GB" b="1" dirty="0"/>
              <a:t>res/layout folder</a:t>
            </a:r>
          </a:p>
          <a:p>
            <a:pPr fontAlgn="base"/>
            <a:r>
              <a:rPr lang="en-GB" dirty="0"/>
              <a:t>The layout folder contains all XML layout files which we used to define the user interface of our application. It contains the </a:t>
            </a:r>
            <a:r>
              <a:rPr lang="en-GB" b="1" dirty="0"/>
              <a:t>activity_main.xml</a:t>
            </a:r>
            <a:r>
              <a:rPr lang="en-GB" dirty="0"/>
              <a:t> file.</a:t>
            </a:r>
          </a:p>
          <a:p>
            <a:pPr fontAlgn="base"/>
            <a:r>
              <a:rPr lang="en-GB" b="1" dirty="0"/>
              <a:t>res/</a:t>
            </a:r>
            <a:r>
              <a:rPr lang="en-GB" b="1" dirty="0" err="1"/>
              <a:t>mipmap</a:t>
            </a:r>
            <a:r>
              <a:rPr lang="en-GB" b="1" dirty="0"/>
              <a:t> folder</a:t>
            </a:r>
          </a:p>
          <a:p>
            <a:pPr fontAlgn="base"/>
            <a:r>
              <a:rPr lang="en-GB" dirty="0"/>
              <a:t>This folder contains launcher.xml files to define icons that are used to show on the home screen. It contains different density types of icons depending upon the size of the device such as </a:t>
            </a:r>
            <a:r>
              <a:rPr lang="en-GB" dirty="0" err="1"/>
              <a:t>hdpi</a:t>
            </a:r>
            <a:r>
              <a:rPr lang="en-GB" dirty="0"/>
              <a:t>, </a:t>
            </a:r>
            <a:r>
              <a:rPr lang="en-GB" dirty="0" err="1"/>
              <a:t>mdpi</a:t>
            </a:r>
            <a:r>
              <a:rPr lang="en-GB" dirty="0"/>
              <a:t>, </a:t>
            </a:r>
            <a:r>
              <a:rPr lang="en-GB" dirty="0" err="1"/>
              <a:t>xhdpi</a:t>
            </a:r>
            <a:r>
              <a:rPr lang="en-GB" dirty="0"/>
              <a:t>.</a:t>
            </a:r>
            <a:br>
              <a:rPr lang="en-GB" dirty="0"/>
            </a:br>
            <a:r>
              <a:rPr lang="en-GB" dirty="0"/>
              <a:t> </a:t>
            </a:r>
          </a:p>
          <a:p>
            <a:pPr fontAlgn="base"/>
            <a:r>
              <a:rPr lang="en-GB" b="1" dirty="0"/>
              <a:t>res/values folder</a:t>
            </a:r>
          </a:p>
          <a:p>
            <a:pPr fontAlgn="base"/>
            <a:r>
              <a:rPr lang="en-GB" dirty="0"/>
              <a:t>Values folder contains a number of XML files like strings, dimensions, </a:t>
            </a:r>
            <a:r>
              <a:rPr lang="en-GB" dirty="0" err="1"/>
              <a:t>colors</a:t>
            </a:r>
            <a:r>
              <a:rPr lang="en-GB" dirty="0"/>
              <a:t>, and style definitions. One of the most important files is the </a:t>
            </a:r>
            <a:r>
              <a:rPr lang="en-GB" b="1" dirty="0"/>
              <a:t>strings.xml</a:t>
            </a:r>
            <a:r>
              <a:rPr lang="en-GB" dirty="0"/>
              <a:t> file which contains the resources. </a:t>
            </a:r>
          </a:p>
          <a:p>
            <a:pPr marL="0" indent="0">
              <a:buNone/>
            </a:pPr>
            <a:endParaRPr lang="en-GB" dirty="0"/>
          </a:p>
        </p:txBody>
      </p:sp>
    </p:spTree>
    <p:extLst>
      <p:ext uri="{BB962C8B-B14F-4D97-AF65-F5344CB8AC3E}">
        <p14:creationId xmlns:p14="http://schemas.microsoft.com/office/powerpoint/2010/main" val="1333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pPr fontAlgn="base"/>
            <a:r>
              <a:rPr lang="en-IN" b="1" dirty="0" err="1"/>
              <a:t>Gradle</a:t>
            </a:r>
            <a:r>
              <a:rPr lang="en-IN" b="1" dirty="0"/>
              <a:t> Scripts folder</a:t>
            </a:r>
          </a:p>
        </p:txBody>
      </p:sp>
      <p:sp>
        <p:nvSpPr>
          <p:cNvPr id="14" name="Content Placeholder 13"/>
          <p:cNvSpPr>
            <a:spLocks noGrp="1"/>
          </p:cNvSpPr>
          <p:nvPr>
            <p:ph idx="1"/>
          </p:nvPr>
        </p:nvSpPr>
        <p:spPr>
          <a:xfrm>
            <a:off x="1522412" y="1772816"/>
            <a:ext cx="10666413" cy="4896544"/>
          </a:xfrm>
        </p:spPr>
        <p:txBody>
          <a:bodyPr>
            <a:normAutofit/>
          </a:bodyPr>
          <a:lstStyle/>
          <a:p>
            <a:pPr fontAlgn="base"/>
            <a:r>
              <a:rPr lang="en-IN" dirty="0" smtClean="0"/>
              <a:t>	</a:t>
            </a:r>
            <a:r>
              <a:rPr lang="en-GB" dirty="0"/>
              <a:t> </a:t>
            </a:r>
            <a:r>
              <a:rPr lang="en-GB" dirty="0" err="1"/>
              <a:t>Gradle</a:t>
            </a:r>
            <a:r>
              <a:rPr lang="en-GB" dirty="0"/>
              <a:t> means automated build system and it contains a number of files that are used to define a build configuration that can be applied to all modules in our application. </a:t>
            </a:r>
            <a:endParaRPr lang="en-GB" dirty="0" smtClean="0"/>
          </a:p>
          <a:p>
            <a:pPr fontAlgn="base"/>
            <a:r>
              <a:rPr lang="en-GB" dirty="0" smtClean="0"/>
              <a:t>In </a:t>
            </a:r>
            <a:r>
              <a:rPr lang="en-GB" dirty="0" err="1"/>
              <a:t>build.gradle</a:t>
            </a:r>
            <a:r>
              <a:rPr lang="en-GB" dirty="0"/>
              <a:t> (Project) there are </a:t>
            </a:r>
            <a:r>
              <a:rPr lang="en-GB" dirty="0" err="1"/>
              <a:t>buildscripts</a:t>
            </a:r>
            <a:r>
              <a:rPr lang="en-GB" dirty="0"/>
              <a:t> and in </a:t>
            </a:r>
            <a:r>
              <a:rPr lang="en-GB" dirty="0" err="1"/>
              <a:t>build.gradle</a:t>
            </a:r>
            <a:r>
              <a:rPr lang="en-GB" dirty="0"/>
              <a:t> (Module) plugins and implementations are used to build configurations that can be applied to all our application modules.</a:t>
            </a:r>
          </a:p>
        </p:txBody>
      </p:sp>
    </p:spTree>
    <p:extLst>
      <p:ext uri="{BB962C8B-B14F-4D97-AF65-F5344CB8AC3E}">
        <p14:creationId xmlns:p14="http://schemas.microsoft.com/office/powerpoint/2010/main" val="270965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17558</TotalTime>
  <Words>343</Words>
  <Application>Microsoft Office PowerPoint</Application>
  <PresentationFormat>Custom</PresentationFormat>
  <Paragraphs>128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Cambria</vt:lpstr>
      <vt:lpstr>Currency Symbols 16x9</vt:lpstr>
      <vt:lpstr>Introduction to Android Programming</vt:lpstr>
      <vt:lpstr>Android Project Structure</vt:lpstr>
      <vt:lpstr>Android Project Structure</vt:lpstr>
      <vt:lpstr>Manifests Folder</vt:lpstr>
      <vt:lpstr>Manifests Folder</vt:lpstr>
      <vt:lpstr>Manifests Folder</vt:lpstr>
      <vt:lpstr>Java folder</vt:lpstr>
      <vt:lpstr>Resource (res) folder</vt:lpstr>
      <vt:lpstr>Gradle Scripts folder</vt:lpstr>
      <vt:lpstr>AndroidManifest.XML</vt:lpstr>
      <vt:lpstr>AndroidManifest.XML</vt:lpstr>
      <vt:lpstr>AndroidManifest.XML</vt:lpstr>
      <vt:lpstr>AndroidManifest.XML</vt:lpstr>
      <vt:lpstr>Activity and Activity Life Cycle</vt:lpstr>
      <vt:lpstr>Activity and Activity Life Cycle</vt:lpstr>
      <vt:lpstr>Activity and Activity Life Cycle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Apps Development Using Kotlin</dc:title>
  <dc:creator>gopalpshinde007@gmail.com</dc:creator>
  <cp:lastModifiedBy>gopalpshinde007@gmail.com</cp:lastModifiedBy>
  <cp:revision>151</cp:revision>
  <dcterms:created xsi:type="dcterms:W3CDTF">2023-02-21T04:16:08Z</dcterms:created>
  <dcterms:modified xsi:type="dcterms:W3CDTF">2023-06-14T04:20:55Z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