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18" r:id="rId2"/>
    <p:sldId id="329" r:id="rId3"/>
    <p:sldId id="370" r:id="rId4"/>
    <p:sldId id="371" r:id="rId5"/>
    <p:sldId id="372" r:id="rId6"/>
    <p:sldId id="373" r:id="rId7"/>
    <p:sldId id="374" r:id="rId8"/>
    <p:sldId id="375" r:id="rId9"/>
    <p:sldId id="368" r:id="rId10"/>
    <p:sldId id="376" r:id="rId11"/>
    <p:sldId id="377" r:id="rId12"/>
    <p:sldId id="378" r:id="rId13"/>
    <p:sldId id="369" r:id="rId14"/>
    <p:sldId id="379" r:id="rId15"/>
    <p:sldId id="380" r:id="rId16"/>
    <p:sldId id="381" r:id="rId17"/>
    <p:sldId id="339" r:id="rId18"/>
    <p:sldId id="382" r:id="rId19"/>
    <p:sldId id="348"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29" autoAdjust="0"/>
  </p:normalViewPr>
  <p:slideViewPr>
    <p:cSldViewPr showGuides="1">
      <p:cViewPr varScale="1">
        <p:scale>
          <a:sx n="89" d="100"/>
          <a:sy n="89" d="100"/>
        </p:scale>
        <p:origin x="120" y="1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6/12/2023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6/12/2023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6/12/2023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6/12/2023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6/12/2023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6/12/2023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6/12/2023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1988840"/>
            <a:ext cx="6373789" cy="2659360"/>
          </a:xfrm>
        </p:spPr>
        <p:txBody>
          <a:bodyPr>
            <a:normAutofit/>
          </a:bodyPr>
          <a:lstStyle/>
          <a:p>
            <a:r>
              <a:rPr lang="en-IN" b="1" dirty="0"/>
              <a:t>Introduction to Android Programming</a:t>
            </a:r>
            <a:endParaRPr lang="en-US" dirty="0"/>
          </a:p>
        </p:txBody>
      </p:sp>
      <p:sp>
        <p:nvSpPr>
          <p:cNvPr id="3" name="Subtitle 2"/>
          <p:cNvSpPr>
            <a:spLocks noGrp="1"/>
          </p:cNvSpPr>
          <p:nvPr>
            <p:ph type="subTitle" idx="1"/>
          </p:nvPr>
        </p:nvSpPr>
        <p:spPr/>
        <p:txBody>
          <a:bodyPr/>
          <a:lstStyle/>
          <a:p>
            <a:pPr algn="r"/>
            <a:r>
              <a:rPr lang="en-US" dirty="0" smtClean="0"/>
              <a:t>G. P. </a:t>
            </a:r>
            <a:r>
              <a:rPr lang="en-US" dirty="0" err="1" smtClean="0"/>
              <a:t>Shinde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 Architecture</a:t>
            </a:r>
          </a:p>
        </p:txBody>
      </p:sp>
      <p:sp>
        <p:nvSpPr>
          <p:cNvPr id="14" name="Content Placeholder 13"/>
          <p:cNvSpPr>
            <a:spLocks noGrp="1"/>
          </p:cNvSpPr>
          <p:nvPr>
            <p:ph idx="1"/>
          </p:nvPr>
        </p:nvSpPr>
        <p:spPr>
          <a:xfrm>
            <a:off x="1522413" y="1981200"/>
            <a:ext cx="9829799" cy="4876800"/>
          </a:xfrm>
        </p:spPr>
        <p:txBody>
          <a:bodyPr>
            <a:normAutofit fontScale="85000" lnSpcReduction="20000"/>
          </a:bodyPr>
          <a:lstStyle/>
          <a:p>
            <a:r>
              <a:rPr lang="en-GB" b="1" dirty="0"/>
              <a:t>Linux Kernel</a:t>
            </a:r>
            <a:endParaRPr lang="en-GB" b="1" dirty="0" smtClean="0"/>
          </a:p>
          <a:p>
            <a:r>
              <a:rPr lang="en-GB" dirty="0" smtClean="0"/>
              <a:t>Linux </a:t>
            </a:r>
            <a:r>
              <a:rPr lang="en-GB" dirty="0"/>
              <a:t>Kernel is heart of the android architecture. It manages all the available drivers such as display drivers, camera drivers, Bluetooth drivers, audio drivers, memory drivers, etc</a:t>
            </a:r>
            <a:r>
              <a:rPr lang="en-GB" dirty="0" smtClean="0"/>
              <a:t>. </a:t>
            </a:r>
            <a:r>
              <a:rPr lang="en-GB" dirty="0"/>
              <a:t>which are required during the runtime</a:t>
            </a:r>
            <a:r>
              <a:rPr lang="en-GB" dirty="0" smtClean="0"/>
              <a:t>.</a:t>
            </a:r>
          </a:p>
          <a:p>
            <a:r>
              <a:rPr lang="en-GB" dirty="0"/>
              <a:t>The features of Linux kernel are</a:t>
            </a:r>
            <a:r>
              <a:rPr lang="en-GB" dirty="0" smtClean="0"/>
              <a:t>:</a:t>
            </a:r>
          </a:p>
          <a:p>
            <a:pPr fontAlgn="base"/>
            <a:r>
              <a:rPr lang="en-GB" b="1" dirty="0"/>
              <a:t>Security:</a:t>
            </a:r>
            <a:r>
              <a:rPr lang="en-GB" dirty="0"/>
              <a:t> The Linux kernel handles the security between the application and the system.</a:t>
            </a:r>
          </a:p>
          <a:p>
            <a:pPr fontAlgn="base"/>
            <a:r>
              <a:rPr lang="en-GB" b="1" dirty="0"/>
              <a:t>Memory Management:</a:t>
            </a:r>
            <a:r>
              <a:rPr lang="en-GB" dirty="0"/>
              <a:t> It efficiently handles the memory management thereby providing the freedom to develop our apps.</a:t>
            </a:r>
          </a:p>
          <a:p>
            <a:pPr fontAlgn="base"/>
            <a:r>
              <a:rPr lang="en-GB" b="1" dirty="0"/>
              <a:t>Process Management:</a:t>
            </a:r>
            <a:r>
              <a:rPr lang="en-GB" dirty="0"/>
              <a:t> It manages the process well, allocates resources to processes whenever they need them.</a:t>
            </a:r>
          </a:p>
          <a:p>
            <a:pPr fontAlgn="base"/>
            <a:r>
              <a:rPr lang="en-GB" b="1" dirty="0"/>
              <a:t>Network Stack:</a:t>
            </a:r>
            <a:r>
              <a:rPr lang="en-GB" dirty="0"/>
              <a:t> It effectively handles the network communication.</a:t>
            </a:r>
          </a:p>
          <a:p>
            <a:pPr fontAlgn="base"/>
            <a:r>
              <a:rPr lang="en-GB" b="1" dirty="0"/>
              <a:t>Driver Model:</a:t>
            </a:r>
            <a:r>
              <a:rPr lang="en-GB" dirty="0"/>
              <a:t> It ensures that the application works properly on the device and hardware manufacturers responsible for building their drivers into the Linux build.</a:t>
            </a:r>
          </a:p>
          <a:p>
            <a:endParaRPr lang="en-IN" dirty="0"/>
          </a:p>
          <a:p>
            <a:endParaRPr lang="en-GB" dirty="0"/>
          </a:p>
        </p:txBody>
      </p:sp>
    </p:spTree>
    <p:extLst>
      <p:ext uri="{BB962C8B-B14F-4D97-AF65-F5344CB8AC3E}">
        <p14:creationId xmlns:p14="http://schemas.microsoft.com/office/powerpoint/2010/main" val="2599596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 Architecture</a:t>
            </a:r>
          </a:p>
        </p:txBody>
      </p:sp>
      <p:sp>
        <p:nvSpPr>
          <p:cNvPr id="14" name="Content Placeholder 13"/>
          <p:cNvSpPr>
            <a:spLocks noGrp="1"/>
          </p:cNvSpPr>
          <p:nvPr>
            <p:ph idx="1"/>
          </p:nvPr>
        </p:nvSpPr>
        <p:spPr>
          <a:xfrm>
            <a:off x="1522413" y="1981200"/>
            <a:ext cx="9829799" cy="4876800"/>
          </a:xfrm>
        </p:spPr>
        <p:txBody>
          <a:bodyPr>
            <a:normAutofit fontScale="92500" lnSpcReduction="20000"/>
          </a:bodyPr>
          <a:lstStyle/>
          <a:p>
            <a:pPr fontAlgn="base"/>
            <a:r>
              <a:rPr lang="en-IN" b="1" dirty="0"/>
              <a:t>Platform libraries –</a:t>
            </a:r>
          </a:p>
          <a:p>
            <a:r>
              <a:rPr lang="en-GB" dirty="0"/>
              <a:t>The Platform Libraries includes various C/C++ core libraries and Java based libraries such as Media, Graphics, Surface Manager, OpenGL etc. to provide a support for android development.</a:t>
            </a:r>
            <a:endParaRPr lang="en-GB" dirty="0" smtClean="0"/>
          </a:p>
          <a:p>
            <a:pPr fontAlgn="base"/>
            <a:r>
              <a:rPr lang="en-GB" b="1" dirty="0"/>
              <a:t>Media</a:t>
            </a:r>
            <a:r>
              <a:rPr lang="en-GB" dirty="0"/>
              <a:t> library provides support to play and record an audio and video formats.</a:t>
            </a:r>
          </a:p>
          <a:p>
            <a:pPr fontAlgn="base"/>
            <a:r>
              <a:rPr lang="en-GB" b="1" dirty="0"/>
              <a:t>Surface manager</a:t>
            </a:r>
            <a:r>
              <a:rPr lang="en-GB" dirty="0"/>
              <a:t> responsible for managing access to the display subsystem.</a:t>
            </a:r>
          </a:p>
          <a:p>
            <a:pPr fontAlgn="base"/>
            <a:r>
              <a:rPr lang="en-GB" b="1" dirty="0"/>
              <a:t>SGL</a:t>
            </a:r>
            <a:r>
              <a:rPr lang="en-GB" dirty="0"/>
              <a:t> and </a:t>
            </a:r>
            <a:r>
              <a:rPr lang="en-GB" b="1" dirty="0"/>
              <a:t>OpenGL</a:t>
            </a:r>
            <a:r>
              <a:rPr lang="en-GB" dirty="0"/>
              <a:t> both cross-language, cross-platform application program interface (API) are used for 2D and 3D computer graphics.</a:t>
            </a:r>
          </a:p>
          <a:p>
            <a:pPr fontAlgn="base"/>
            <a:r>
              <a:rPr lang="en-GB" b="1" dirty="0"/>
              <a:t>SQLite</a:t>
            </a:r>
            <a:r>
              <a:rPr lang="en-GB" dirty="0"/>
              <a:t> provides database support and </a:t>
            </a:r>
            <a:r>
              <a:rPr lang="en-GB" b="1" dirty="0" err="1"/>
              <a:t>FreeType</a:t>
            </a:r>
            <a:r>
              <a:rPr lang="en-GB" dirty="0"/>
              <a:t> provides font support.</a:t>
            </a:r>
          </a:p>
          <a:p>
            <a:pPr fontAlgn="base"/>
            <a:r>
              <a:rPr lang="en-GB" b="1" dirty="0"/>
              <a:t>Web-Kit</a:t>
            </a:r>
            <a:r>
              <a:rPr lang="en-GB" dirty="0"/>
              <a:t> This open source web browser engine provides all the functionality to display web content and to simplify page loading.</a:t>
            </a:r>
          </a:p>
          <a:p>
            <a:pPr fontAlgn="base"/>
            <a:r>
              <a:rPr lang="en-GB" b="1" dirty="0"/>
              <a:t>SSL (Secure Sockets Layer)</a:t>
            </a:r>
            <a:r>
              <a:rPr lang="en-GB" dirty="0"/>
              <a:t> is security technology to establish an encrypted link between a web server and a web browser</a:t>
            </a:r>
            <a:r>
              <a:rPr lang="en-GB" dirty="0" smtClean="0"/>
              <a:t>.</a:t>
            </a:r>
            <a:endParaRPr lang="en-IN" dirty="0"/>
          </a:p>
          <a:p>
            <a:endParaRPr lang="en-GB" dirty="0"/>
          </a:p>
        </p:txBody>
      </p:sp>
    </p:spTree>
    <p:extLst>
      <p:ext uri="{BB962C8B-B14F-4D97-AF65-F5344CB8AC3E}">
        <p14:creationId xmlns:p14="http://schemas.microsoft.com/office/powerpoint/2010/main" val="4217834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 Architecture</a:t>
            </a:r>
          </a:p>
        </p:txBody>
      </p:sp>
      <p:sp>
        <p:nvSpPr>
          <p:cNvPr id="14" name="Content Placeholder 13"/>
          <p:cNvSpPr>
            <a:spLocks noGrp="1"/>
          </p:cNvSpPr>
          <p:nvPr>
            <p:ph idx="1"/>
          </p:nvPr>
        </p:nvSpPr>
        <p:spPr>
          <a:xfrm>
            <a:off x="1522413" y="1981200"/>
            <a:ext cx="9829799" cy="4876800"/>
          </a:xfrm>
        </p:spPr>
        <p:txBody>
          <a:bodyPr>
            <a:normAutofit fontScale="92500" lnSpcReduction="20000"/>
          </a:bodyPr>
          <a:lstStyle/>
          <a:p>
            <a:pPr fontAlgn="base"/>
            <a:r>
              <a:rPr lang="en-IN" b="1" dirty="0"/>
              <a:t>Application runtime –</a:t>
            </a:r>
          </a:p>
          <a:p>
            <a:r>
              <a:rPr lang="en-GB" dirty="0"/>
              <a:t>Android Runtime environment is one of the most important part of Android. It contains components like core libraries and the </a:t>
            </a:r>
            <a:r>
              <a:rPr lang="en-GB" dirty="0" err="1"/>
              <a:t>Dalvik</a:t>
            </a:r>
            <a:r>
              <a:rPr lang="en-GB" dirty="0"/>
              <a:t> virtual machine(DVM). Mainly, it provides the base for the application framework and powers our application with the help of the core libraries</a:t>
            </a:r>
            <a:r>
              <a:rPr lang="en-GB" dirty="0" smtClean="0"/>
              <a:t>.</a:t>
            </a:r>
          </a:p>
          <a:p>
            <a:r>
              <a:rPr lang="en-IN" b="1" dirty="0"/>
              <a:t>Application framework –</a:t>
            </a:r>
          </a:p>
          <a:p>
            <a:r>
              <a:rPr lang="en-GB" dirty="0"/>
              <a:t>Application Framework provides several important classes which are used to create an Android application. It provides a generic abstraction for hardware access and also helps in managing the user interface with application resources. </a:t>
            </a:r>
            <a:endParaRPr lang="en-GB" dirty="0" smtClean="0"/>
          </a:p>
          <a:p>
            <a:r>
              <a:rPr lang="en-IN" b="1" dirty="0"/>
              <a:t>Applications –</a:t>
            </a:r>
          </a:p>
          <a:p>
            <a:r>
              <a:rPr lang="en-GB" dirty="0"/>
              <a:t>Applications is the top layer of android architecture. The pre-installed applications like home, contacts, camera, gallery </a:t>
            </a:r>
            <a:r>
              <a:rPr lang="en-GB" dirty="0" err="1"/>
              <a:t>etc</a:t>
            </a:r>
            <a:r>
              <a:rPr lang="en-GB" dirty="0"/>
              <a:t> and third party applications downloaded from the play store like chat applications, games etc. </a:t>
            </a:r>
            <a:endParaRPr lang="en-GB" dirty="0"/>
          </a:p>
        </p:txBody>
      </p:sp>
    </p:spTree>
    <p:extLst>
      <p:ext uri="{BB962C8B-B14F-4D97-AF65-F5344CB8AC3E}">
        <p14:creationId xmlns:p14="http://schemas.microsoft.com/office/powerpoint/2010/main" val="2990121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JVM, DVM, ART, DEX</a:t>
            </a:r>
          </a:p>
        </p:txBody>
      </p:sp>
      <p:sp>
        <p:nvSpPr>
          <p:cNvPr id="14" name="Content Placeholder 13"/>
          <p:cNvSpPr>
            <a:spLocks noGrp="1"/>
          </p:cNvSpPr>
          <p:nvPr>
            <p:ph idx="1"/>
          </p:nvPr>
        </p:nvSpPr>
        <p:spPr>
          <a:xfrm>
            <a:off x="1522413" y="1981200"/>
            <a:ext cx="9829799" cy="4760168"/>
          </a:xfrm>
        </p:spPr>
        <p:txBody>
          <a:bodyPr>
            <a:normAutofit fontScale="92500" lnSpcReduction="20000"/>
          </a:bodyPr>
          <a:lstStyle/>
          <a:p>
            <a:r>
              <a:rPr lang="en-IN" b="1" dirty="0"/>
              <a:t>Java Virtual Machine | JVM</a:t>
            </a:r>
          </a:p>
          <a:p>
            <a:pPr marL="0" lvl="0" indent="0" eaLnBrk="0" fontAlgn="base" hangingPunct="0">
              <a:lnSpc>
                <a:spcPct val="100000"/>
              </a:lnSpc>
              <a:spcBef>
                <a:spcPct val="0"/>
              </a:spcBef>
              <a:spcAft>
                <a:spcPct val="0"/>
              </a:spcAft>
              <a:buClrTx/>
              <a:buSzTx/>
              <a:buNone/>
            </a:pPr>
            <a:endParaRPr lang="en-US" sz="2800" dirty="0">
              <a:latin typeface="Arial" panose="020B0604020202020204" pitchFamily="34" charset="0"/>
            </a:endParaRPr>
          </a:p>
          <a:p>
            <a:pPr lvl="0" eaLnBrk="0" fontAlgn="base" hangingPunct="0">
              <a:lnSpc>
                <a:spcPct val="100000"/>
              </a:lnSpc>
              <a:spcBef>
                <a:spcPct val="0"/>
              </a:spcBef>
              <a:spcAft>
                <a:spcPct val="0"/>
              </a:spcAft>
              <a:buClrTx/>
              <a:buSzTx/>
            </a:pPr>
            <a:r>
              <a:rPr lang="en-US" dirty="0"/>
              <a:t>To maintain the platform independency of the code, JAVA developed JVM i.e. </a:t>
            </a:r>
            <a:r>
              <a:rPr lang="en-US" dirty="0"/>
              <a:t>Java Virtual </a:t>
            </a:r>
            <a:r>
              <a:rPr lang="en-US" dirty="0" smtClean="0"/>
              <a:t>Machine</a:t>
            </a:r>
          </a:p>
          <a:p>
            <a:pPr lvl="0" eaLnBrk="0" fontAlgn="base" hangingPunct="0">
              <a:lnSpc>
                <a:spcPct val="100000"/>
              </a:lnSpc>
              <a:spcBef>
                <a:spcPct val="0"/>
              </a:spcBef>
              <a:spcAft>
                <a:spcPct val="0"/>
              </a:spcAft>
              <a:buClrTx/>
              <a:buSzTx/>
            </a:pPr>
            <a:endParaRPr lang="en-US" dirty="0"/>
          </a:p>
          <a:p>
            <a:pPr lvl="0" eaLnBrk="0" fontAlgn="base" hangingPunct="0">
              <a:lnSpc>
                <a:spcPct val="100000"/>
              </a:lnSpc>
              <a:spcBef>
                <a:spcPct val="0"/>
              </a:spcBef>
              <a:spcAft>
                <a:spcPct val="0"/>
              </a:spcAft>
              <a:buClrTx/>
              <a:buSzTx/>
            </a:pPr>
            <a:r>
              <a:rPr lang="en-US" dirty="0"/>
              <a:t>JVM is platform dependent and different implementations are available for specific platforms</a:t>
            </a:r>
            <a:r>
              <a:rPr lang="en-US" dirty="0" smtClean="0"/>
              <a:t>.</a:t>
            </a:r>
          </a:p>
          <a:p>
            <a:pPr lvl="0" eaLnBrk="0" fontAlgn="base" hangingPunct="0">
              <a:lnSpc>
                <a:spcPct val="100000"/>
              </a:lnSpc>
              <a:spcBef>
                <a:spcPct val="0"/>
              </a:spcBef>
              <a:spcAft>
                <a:spcPct val="0"/>
              </a:spcAft>
              <a:buClrTx/>
              <a:buSzTx/>
            </a:pPr>
            <a:endParaRPr lang="en-US" dirty="0"/>
          </a:p>
          <a:p>
            <a:pPr lvl="0" eaLnBrk="0" fontAlgn="base" hangingPunct="0">
              <a:lnSpc>
                <a:spcPct val="100000"/>
              </a:lnSpc>
              <a:spcBef>
                <a:spcPct val="0"/>
              </a:spcBef>
              <a:spcAft>
                <a:spcPct val="0"/>
              </a:spcAft>
              <a:buClrTx/>
              <a:buSzTx/>
            </a:pPr>
            <a:r>
              <a:rPr lang="en-US" dirty="0"/>
              <a:t>JVM uses JIT compiler</a:t>
            </a:r>
            <a:r>
              <a:rPr lang="en-US" dirty="0" smtClean="0"/>
              <a:t>.</a:t>
            </a:r>
          </a:p>
          <a:p>
            <a:pPr lvl="0" eaLnBrk="0" fontAlgn="base" hangingPunct="0">
              <a:lnSpc>
                <a:spcPct val="100000"/>
              </a:lnSpc>
              <a:spcBef>
                <a:spcPct val="0"/>
              </a:spcBef>
              <a:spcAft>
                <a:spcPct val="0"/>
              </a:spcAft>
              <a:buClrTx/>
              <a:buSzTx/>
            </a:pPr>
            <a:endParaRPr lang="en-US" dirty="0"/>
          </a:p>
          <a:p>
            <a:pPr lvl="0" eaLnBrk="0" fontAlgn="base" hangingPunct="0">
              <a:lnSpc>
                <a:spcPct val="100000"/>
              </a:lnSpc>
              <a:spcBef>
                <a:spcPct val="0"/>
              </a:spcBef>
              <a:spcAft>
                <a:spcPct val="0"/>
              </a:spcAft>
              <a:buClrTx/>
              <a:buSzTx/>
            </a:pPr>
            <a:r>
              <a:rPr lang="en-US" dirty="0"/>
              <a:t>Java </a:t>
            </a:r>
            <a:r>
              <a:rPr lang="en-US" dirty="0" err="1"/>
              <a:t>bytecode</a:t>
            </a:r>
            <a:r>
              <a:rPr lang="en-US" dirty="0"/>
              <a:t> can be run on any machine capable of running JVM</a:t>
            </a:r>
            <a:r>
              <a:rPr lang="en-US" dirty="0" smtClean="0"/>
              <a:t>.</a:t>
            </a:r>
          </a:p>
          <a:p>
            <a:pPr lvl="0" eaLnBrk="0" fontAlgn="base" hangingPunct="0">
              <a:lnSpc>
                <a:spcPct val="100000"/>
              </a:lnSpc>
              <a:spcBef>
                <a:spcPct val="0"/>
              </a:spcBef>
              <a:spcAft>
                <a:spcPct val="0"/>
              </a:spcAft>
              <a:buClrTx/>
              <a:buSzTx/>
            </a:pPr>
            <a:endParaRPr lang="en-US" dirty="0"/>
          </a:p>
          <a:p>
            <a:pPr lvl="0" eaLnBrk="0" fontAlgn="base" hangingPunct="0">
              <a:lnSpc>
                <a:spcPct val="100000"/>
              </a:lnSpc>
              <a:spcBef>
                <a:spcPct val="0"/>
              </a:spcBef>
              <a:spcAft>
                <a:spcPct val="0"/>
              </a:spcAft>
              <a:buClrTx/>
              <a:buSzTx/>
            </a:pPr>
            <a:r>
              <a:rPr lang="en-US" dirty="0"/>
              <a:t>In JVM, The Java compiler converts the .java files into .class files, which is called </a:t>
            </a:r>
            <a:r>
              <a:rPr lang="en-US" dirty="0" err="1"/>
              <a:t>bytecode</a:t>
            </a:r>
            <a:r>
              <a:rPr lang="en-US" dirty="0"/>
              <a:t>. </a:t>
            </a:r>
            <a:endParaRPr lang="en-US" dirty="0" smtClean="0"/>
          </a:p>
          <a:p>
            <a:pPr lvl="0" eaLnBrk="0" fontAlgn="base" hangingPunct="0">
              <a:lnSpc>
                <a:spcPct val="100000"/>
              </a:lnSpc>
              <a:spcBef>
                <a:spcPct val="0"/>
              </a:spcBef>
              <a:spcAft>
                <a:spcPct val="0"/>
              </a:spcAft>
              <a:buClrTx/>
              <a:buSzTx/>
            </a:pPr>
            <a:endParaRPr lang="en-US" dirty="0"/>
          </a:p>
          <a:p>
            <a:pPr lvl="0" eaLnBrk="0" fontAlgn="base" hangingPunct="0">
              <a:lnSpc>
                <a:spcPct val="100000"/>
              </a:lnSpc>
              <a:spcBef>
                <a:spcPct val="0"/>
              </a:spcBef>
              <a:spcAft>
                <a:spcPct val="0"/>
              </a:spcAft>
              <a:buClrTx/>
              <a:buSzTx/>
            </a:pPr>
            <a:r>
              <a:rPr lang="en-US" dirty="0"/>
              <a:t>This </a:t>
            </a:r>
            <a:r>
              <a:rPr lang="en-US" dirty="0" err="1"/>
              <a:t>bytecode</a:t>
            </a:r>
            <a:r>
              <a:rPr lang="en-US" dirty="0"/>
              <a:t> is given to the JVM which converts it into machine code.</a:t>
            </a:r>
          </a:p>
          <a:p>
            <a:pPr marL="0" lvl="0" indent="0" eaLnBrk="0" fontAlgn="base" hangingPunct="0">
              <a:lnSpc>
                <a:spcPct val="100000"/>
              </a:lnSpc>
              <a:spcBef>
                <a:spcPct val="0"/>
              </a:spcBef>
              <a:spcAft>
                <a:spcPct val="0"/>
              </a:spcAft>
              <a:buClrTx/>
              <a:buSzTx/>
              <a:buNone/>
            </a:pPr>
            <a:endParaRPr lang="en-US" sz="2800" dirty="0">
              <a:latin typeface="Arial" panose="020B0604020202020204" pitchFamily="34" charset="0"/>
            </a:endParaRP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138499"/>
            <a:ext cx="65" cy="27699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1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JVM, DVM, ART, DEX</a:t>
            </a:r>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endParaRPr lang="en-US" sz="2800" dirty="0">
              <a:latin typeface="Arial" panose="020B0604020202020204" pitchFamily="34" charset="0"/>
            </a:endParaRP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138499"/>
            <a:ext cx="65" cy="27699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9218" name="Picture 2" descr="https://miro.medium.com/v2/resize:fit:609/0*XZDhx6Cw-jf5Il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16" y="1844824"/>
            <a:ext cx="8856984" cy="494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10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JVM, DVM, ART, DEX</a:t>
            </a:r>
          </a:p>
        </p:txBody>
      </p:sp>
      <p:sp>
        <p:nvSpPr>
          <p:cNvPr id="14" name="Content Placeholder 13"/>
          <p:cNvSpPr>
            <a:spLocks noGrp="1"/>
          </p:cNvSpPr>
          <p:nvPr>
            <p:ph idx="1"/>
          </p:nvPr>
        </p:nvSpPr>
        <p:spPr>
          <a:xfrm>
            <a:off x="1522413" y="1981200"/>
            <a:ext cx="9829799" cy="4760168"/>
          </a:xfrm>
        </p:spPr>
        <p:txBody>
          <a:bodyPr>
            <a:normAutofit fontScale="70000" lnSpcReduction="20000"/>
          </a:bodyPr>
          <a:lstStyle/>
          <a:p>
            <a:r>
              <a:rPr lang="en-IN" b="1" dirty="0" err="1"/>
              <a:t>Dalvik</a:t>
            </a:r>
            <a:r>
              <a:rPr lang="en-IN" b="1" dirty="0"/>
              <a:t> Virtual Machine | DVM</a:t>
            </a:r>
          </a:p>
          <a:p>
            <a:pPr marL="0" lvl="0" indent="0" eaLnBrk="0" fontAlgn="base" hangingPunct="0">
              <a:lnSpc>
                <a:spcPct val="100000"/>
              </a:lnSpc>
              <a:spcBef>
                <a:spcPct val="0"/>
              </a:spcBef>
              <a:spcAft>
                <a:spcPct val="0"/>
              </a:spcAft>
              <a:buClrTx/>
              <a:buSzTx/>
              <a:buNone/>
            </a:pPr>
            <a:r>
              <a:rPr lang="en-GB" sz="2800" b="1" dirty="0"/>
              <a:t>Android runtime (ART</a:t>
            </a:r>
            <a:r>
              <a:rPr lang="en-GB" sz="2800" dirty="0"/>
              <a:t>) is the managed runtime used by applications and some system services on Android. ART and its predecessor </a:t>
            </a:r>
            <a:r>
              <a:rPr lang="en-GB" sz="2800" dirty="0" err="1"/>
              <a:t>Dalvik</a:t>
            </a:r>
            <a:r>
              <a:rPr lang="en-GB" sz="2800" dirty="0"/>
              <a:t> were originally created specifically for the Android project. ART and </a:t>
            </a:r>
            <a:r>
              <a:rPr lang="en-GB" sz="2800" dirty="0" err="1"/>
              <a:t>Dalvik</a:t>
            </a:r>
            <a:r>
              <a:rPr lang="en-GB" sz="2800" dirty="0"/>
              <a:t> are compatible runtimes running </a:t>
            </a:r>
            <a:r>
              <a:rPr lang="en-GB" sz="2800" dirty="0" err="1"/>
              <a:t>Dex</a:t>
            </a:r>
            <a:r>
              <a:rPr lang="en-GB" sz="2800" dirty="0"/>
              <a:t> </a:t>
            </a:r>
            <a:r>
              <a:rPr lang="en-GB" sz="2800" dirty="0" err="1" smtClean="0"/>
              <a:t>bytecode</a:t>
            </a:r>
            <a:endParaRPr lang="en-US" sz="2800" dirty="0">
              <a:latin typeface="Arial" panose="020B0604020202020204" pitchFamily="34" charset="0"/>
            </a:endParaRPr>
          </a:p>
          <a:p>
            <a:r>
              <a:rPr lang="en-GB" sz="2900" dirty="0"/>
              <a:t>DVM is stands for ‘</a:t>
            </a:r>
            <a:r>
              <a:rPr lang="en-GB" sz="2900" dirty="0" err="1"/>
              <a:t>Delvik</a:t>
            </a:r>
            <a:r>
              <a:rPr lang="en-GB" sz="2900" dirty="0"/>
              <a:t> Virtual Machine’</a:t>
            </a:r>
          </a:p>
          <a:p>
            <a:r>
              <a:rPr lang="en-GB" sz="2900" dirty="0"/>
              <a:t>DVM (</a:t>
            </a:r>
            <a:r>
              <a:rPr lang="en-GB" sz="2900" dirty="0" err="1"/>
              <a:t>Dalvik</a:t>
            </a:r>
            <a:r>
              <a:rPr lang="en-GB" sz="2900" dirty="0"/>
              <a:t> Virtual Machine) was created by Dan Bornstein and his team, keeping in mind only the constraints of a mobile device.</a:t>
            </a:r>
          </a:p>
          <a:p>
            <a:r>
              <a:rPr lang="en-GB" sz="2900" dirty="0"/>
              <a:t>It was a purpose specific VM and was strictly created for mobile devices.</a:t>
            </a:r>
          </a:p>
          <a:p>
            <a:r>
              <a:rPr lang="en-GB" sz="2900" dirty="0"/>
              <a:t>Similarly to JVM, it also uses the JIT compiler.</a:t>
            </a:r>
          </a:p>
          <a:p>
            <a:r>
              <a:rPr lang="en-GB" sz="2900" dirty="0"/>
              <a:t>Since everything in mobiles is very limited whether it would be a battery life, processing and memory etc. It had been optimised so that it can fit in with low-powered devices.</a:t>
            </a:r>
          </a:p>
          <a:p>
            <a:r>
              <a:rPr lang="en-GB" sz="2900" dirty="0"/>
              <a:t>In DVM, everything is same as JVM except last two steps here. The </a:t>
            </a:r>
            <a:r>
              <a:rPr lang="en-GB" sz="2900" dirty="0" err="1"/>
              <a:t>Dex</a:t>
            </a:r>
            <a:r>
              <a:rPr lang="en-GB" sz="2900" dirty="0"/>
              <a:t> compiler converts the class files into the .</a:t>
            </a:r>
            <a:r>
              <a:rPr lang="en-GB" sz="2900" dirty="0" err="1"/>
              <a:t>dex</a:t>
            </a:r>
            <a:r>
              <a:rPr lang="en-GB" sz="2900" dirty="0"/>
              <a:t> file that run on the </a:t>
            </a:r>
            <a:r>
              <a:rPr lang="en-GB" sz="2900" dirty="0" err="1"/>
              <a:t>Dalvik</a:t>
            </a:r>
            <a:r>
              <a:rPr lang="en-GB" sz="2900" dirty="0"/>
              <a:t> VM. Multiple class files are converted into one </a:t>
            </a:r>
            <a:r>
              <a:rPr lang="en-GB" sz="2900" dirty="0" err="1"/>
              <a:t>dex</a:t>
            </a:r>
            <a:r>
              <a:rPr lang="en-GB" sz="2900" dirty="0"/>
              <a:t> file.</a:t>
            </a:r>
          </a:p>
          <a:p>
            <a:pPr marL="0" lvl="0" indent="0" eaLnBrk="0" fontAlgn="base" hangingPunct="0">
              <a:lnSpc>
                <a:spcPct val="100000"/>
              </a:lnSpc>
              <a:spcBef>
                <a:spcPct val="0"/>
              </a:spcBef>
              <a:spcAft>
                <a:spcPct val="0"/>
              </a:spcAft>
              <a:buClrTx/>
              <a:buSzTx/>
              <a:buNone/>
            </a:pPr>
            <a:endParaRPr lang="en-US" sz="2800" dirty="0">
              <a:latin typeface="Arial" panose="020B0604020202020204" pitchFamily="34" charset="0"/>
            </a:endParaRP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138499"/>
            <a:ext cx="65" cy="27699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609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JVM, DVM, ART, DEX</a:t>
            </a:r>
          </a:p>
        </p:txBody>
      </p:sp>
      <p:sp>
        <p:nvSpPr>
          <p:cNvPr id="14" name="Content Placeholder 13"/>
          <p:cNvSpPr>
            <a:spLocks noGrp="1"/>
          </p:cNvSpPr>
          <p:nvPr>
            <p:ph idx="1"/>
          </p:nvPr>
        </p:nvSpPr>
        <p:spPr>
          <a:xfrm>
            <a:off x="1522413" y="1981200"/>
            <a:ext cx="9829799" cy="4760168"/>
          </a:xfrm>
        </p:spPr>
        <p:txBody>
          <a:bodyPr>
            <a:normAutofit/>
          </a:bodyPr>
          <a:lstStyle/>
          <a:p>
            <a:pPr marL="0" lvl="0" indent="0" eaLnBrk="0" fontAlgn="base" hangingPunct="0">
              <a:lnSpc>
                <a:spcPct val="100000"/>
              </a:lnSpc>
              <a:spcBef>
                <a:spcPct val="0"/>
              </a:spcBef>
              <a:spcAft>
                <a:spcPct val="0"/>
              </a:spcAft>
              <a:buClrTx/>
              <a:buSzTx/>
              <a:buNone/>
            </a:pPr>
            <a:endParaRPr lang="en-US" sz="2800" dirty="0">
              <a:latin typeface="Arial" panose="020B0604020202020204" pitchFamily="34" charset="0"/>
            </a:endParaRPr>
          </a:p>
          <a:p>
            <a:pPr marL="0" indent="0">
              <a:buNone/>
            </a:pPr>
            <a:endParaRPr lang="en-GB" dirty="0"/>
          </a:p>
          <a:p>
            <a:pPr marL="0" lvl="0" indent="0" eaLnBrk="0" fontAlgn="base" hangingPunct="0">
              <a:lnSpc>
                <a:spcPct val="100000"/>
              </a:lnSpc>
              <a:spcBef>
                <a:spcPct val="0"/>
              </a:spcBef>
              <a:spcAft>
                <a:spcPct val="0"/>
              </a:spcAft>
              <a:buClrTx/>
              <a:buSzTx/>
              <a:buNone/>
            </a:pPr>
            <a:endParaRPr lang="en-IN" dirty="0"/>
          </a:p>
          <a:p>
            <a:endParaRPr lang="en-GB" dirty="0"/>
          </a:p>
        </p:txBody>
      </p:sp>
      <p:sp>
        <p:nvSpPr>
          <p:cNvPr id="2" name="Rectangle 1"/>
          <p:cNvSpPr>
            <a:spLocks noChangeArrowheads="1"/>
          </p:cNvSpPr>
          <p:nvPr/>
        </p:nvSpPr>
        <p:spPr bwMode="auto">
          <a:xfrm>
            <a:off x="0" y="-138499"/>
            <a:ext cx="65" cy="27699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42" name="Picture 2" descr="https://miro.medium.com/v2/resize:fit:700/0*x4m_F53ed11x66F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2524946"/>
            <a:ext cx="9071672" cy="248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74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Creating First Android </a:t>
            </a:r>
            <a:r>
              <a:rPr lang="en-IN" dirty="0" smtClean="0"/>
              <a:t>Application</a:t>
            </a:r>
            <a:endParaRPr lang="en-IN" dirty="0"/>
          </a:p>
        </p:txBody>
      </p:sp>
      <p:sp>
        <p:nvSpPr>
          <p:cNvPr id="14" name="Content Placeholder 13"/>
          <p:cNvSpPr>
            <a:spLocks noGrp="1"/>
          </p:cNvSpPr>
          <p:nvPr>
            <p:ph idx="1"/>
          </p:nvPr>
        </p:nvSpPr>
        <p:spPr>
          <a:xfrm>
            <a:off x="1522413" y="1916832"/>
            <a:ext cx="9829799" cy="4608512"/>
          </a:xfrm>
        </p:spPr>
        <p:txBody>
          <a:bodyPr>
            <a:normAutofit fontScale="92500" lnSpcReduction="20000"/>
          </a:bodyPr>
          <a:lstStyle/>
          <a:p>
            <a:pPr marL="0" indent="0">
              <a:buNone/>
            </a:pPr>
            <a:r>
              <a:rPr lang="en-IN" b="1" dirty="0" smtClean="0"/>
              <a:t>Step 1: </a:t>
            </a:r>
            <a:r>
              <a:rPr lang="en-IN" dirty="0" smtClean="0"/>
              <a:t>Open Android Studio</a:t>
            </a:r>
          </a:p>
          <a:p>
            <a:pPr marL="0" indent="0">
              <a:buNone/>
            </a:pPr>
            <a:r>
              <a:rPr lang="en-IN" b="1" dirty="0" smtClean="0"/>
              <a:t>Step 2: </a:t>
            </a:r>
            <a:r>
              <a:rPr lang="en-IN" dirty="0" smtClean="0"/>
              <a:t>Close existing open android project</a:t>
            </a:r>
          </a:p>
          <a:p>
            <a:pPr marL="0" indent="0">
              <a:buNone/>
            </a:pPr>
            <a:r>
              <a:rPr lang="en-IN" dirty="0"/>
              <a:t>	</a:t>
            </a:r>
            <a:r>
              <a:rPr lang="en-IN" b="1" dirty="0" smtClean="0"/>
              <a:t>File-&gt;Close Project</a:t>
            </a:r>
          </a:p>
          <a:p>
            <a:pPr marL="0" indent="0">
              <a:buNone/>
            </a:pPr>
            <a:r>
              <a:rPr lang="en-IN" b="1" dirty="0" smtClean="0"/>
              <a:t>Step 3: </a:t>
            </a:r>
            <a:r>
              <a:rPr lang="en-IN" dirty="0" smtClean="0"/>
              <a:t>Choose New Project From Welcome Screen of android Studio.</a:t>
            </a:r>
          </a:p>
          <a:p>
            <a:pPr marL="0" indent="0">
              <a:buNone/>
            </a:pPr>
            <a:r>
              <a:rPr lang="en-IN" b="1" dirty="0" smtClean="0"/>
              <a:t>Step 4: </a:t>
            </a:r>
            <a:r>
              <a:rPr lang="en-IN" dirty="0" smtClean="0"/>
              <a:t>Choose Empty Activity from activity list and click next</a:t>
            </a:r>
          </a:p>
          <a:p>
            <a:pPr marL="0" indent="0">
              <a:buNone/>
            </a:pPr>
            <a:r>
              <a:rPr lang="en-IN" b="1" dirty="0" smtClean="0"/>
              <a:t>Step 5: </a:t>
            </a:r>
            <a:r>
              <a:rPr lang="en-IN" dirty="0" smtClean="0"/>
              <a:t>Set the name to your project</a:t>
            </a:r>
          </a:p>
          <a:p>
            <a:pPr marL="0" indent="0">
              <a:buNone/>
            </a:pPr>
            <a:r>
              <a:rPr lang="en-IN" dirty="0"/>
              <a:t>	</a:t>
            </a:r>
            <a:r>
              <a:rPr lang="en-IN" dirty="0" smtClean="0"/>
              <a:t>1]Name Cannot Start from any number and special character.</a:t>
            </a:r>
          </a:p>
          <a:p>
            <a:pPr marL="0" indent="0">
              <a:buNone/>
            </a:pPr>
            <a:r>
              <a:rPr lang="en-IN" dirty="0"/>
              <a:t>	</a:t>
            </a:r>
            <a:r>
              <a:rPr lang="en-IN" dirty="0" smtClean="0"/>
              <a:t>2]Name cannot use blank space instead of this you can use _ </a:t>
            </a:r>
          </a:p>
          <a:p>
            <a:pPr marL="0" indent="0">
              <a:buNone/>
            </a:pPr>
            <a:r>
              <a:rPr lang="en-IN" dirty="0" smtClean="0"/>
              <a:t>                   (</a:t>
            </a:r>
            <a:r>
              <a:rPr lang="en-IN" dirty="0" err="1" smtClean="0"/>
              <a:t>undercore</a:t>
            </a:r>
            <a:r>
              <a:rPr lang="en-IN" dirty="0" smtClean="0"/>
              <a:t> sign)</a:t>
            </a:r>
          </a:p>
          <a:p>
            <a:pPr marL="0" indent="0">
              <a:buNone/>
            </a:pPr>
            <a:r>
              <a:rPr lang="en-IN" dirty="0"/>
              <a:t>	</a:t>
            </a:r>
            <a:r>
              <a:rPr lang="en-IN" dirty="0" smtClean="0"/>
              <a:t>3]Name first letter must be capital letter.  </a:t>
            </a:r>
            <a:endParaRPr lang="en-IN" dirty="0"/>
          </a:p>
          <a:p>
            <a:endParaRPr lang="en-GB" dirty="0" smtClean="0"/>
          </a:p>
        </p:txBody>
      </p:sp>
    </p:spTree>
    <p:extLst>
      <p:ext uri="{BB962C8B-B14F-4D97-AF65-F5344CB8AC3E}">
        <p14:creationId xmlns:p14="http://schemas.microsoft.com/office/powerpoint/2010/main" val="1145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arn(inVertical)">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arn(inVertical)">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barn(inVertical)">
                                      <p:cBhvr>
                                        <p:cTn id="37" dur="500"/>
                                        <p:tgtEl>
                                          <p:spTgt spid="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barn(inVertical)">
                                      <p:cBhvr>
                                        <p:cTn id="42" dur="500"/>
                                        <p:tgtEl>
                                          <p:spTgt spid="1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Effect transition="in" filter="barn(inVertical)">
                                      <p:cBhvr>
                                        <p:cTn id="47" dur="500"/>
                                        <p:tgtEl>
                                          <p:spTgt spid="1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8" end="8"/>
                                            </p:txEl>
                                          </p:spTgt>
                                        </p:tgtEl>
                                        <p:attrNameLst>
                                          <p:attrName>style.visibility</p:attrName>
                                        </p:attrNameLst>
                                      </p:cBhvr>
                                      <p:to>
                                        <p:strVal val="visible"/>
                                      </p:to>
                                    </p:set>
                                    <p:animEffect transition="in" filter="barn(inVertical)">
                                      <p:cBhvr>
                                        <p:cTn id="52" dur="500"/>
                                        <p:tgtEl>
                                          <p:spTgt spid="1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xEl>
                                              <p:pRg st="9" end="9"/>
                                            </p:txEl>
                                          </p:spTgt>
                                        </p:tgtEl>
                                        <p:attrNameLst>
                                          <p:attrName>style.visibility</p:attrName>
                                        </p:attrNameLst>
                                      </p:cBhvr>
                                      <p:to>
                                        <p:strVal val="visible"/>
                                      </p:to>
                                    </p:set>
                                    <p:animEffect transition="in" filter="barn(inVertical)">
                                      <p:cBhvr>
                                        <p:cTn id="57"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Creating First Android </a:t>
            </a:r>
            <a:r>
              <a:rPr lang="en-IN" dirty="0" smtClean="0"/>
              <a:t>Application</a:t>
            </a:r>
            <a:endParaRPr lang="en-IN" dirty="0"/>
          </a:p>
        </p:txBody>
      </p:sp>
      <p:sp>
        <p:nvSpPr>
          <p:cNvPr id="14" name="Content Placeholder 13"/>
          <p:cNvSpPr>
            <a:spLocks noGrp="1"/>
          </p:cNvSpPr>
          <p:nvPr>
            <p:ph idx="1"/>
          </p:nvPr>
        </p:nvSpPr>
        <p:spPr>
          <a:xfrm>
            <a:off x="1522413" y="1916832"/>
            <a:ext cx="9829799" cy="4608512"/>
          </a:xfrm>
        </p:spPr>
        <p:txBody>
          <a:bodyPr>
            <a:normAutofit/>
          </a:bodyPr>
          <a:lstStyle/>
          <a:p>
            <a:pPr marL="0" indent="0">
              <a:buNone/>
            </a:pPr>
            <a:r>
              <a:rPr lang="en-IN" b="1" dirty="0" smtClean="0"/>
              <a:t>Step 6: </a:t>
            </a:r>
            <a:r>
              <a:rPr lang="en-IN" dirty="0" smtClean="0"/>
              <a:t>package and save location remain same if you don’t want to change.</a:t>
            </a:r>
          </a:p>
          <a:p>
            <a:pPr marL="0" indent="0">
              <a:buNone/>
            </a:pPr>
            <a:r>
              <a:rPr lang="en-IN" b="1" dirty="0" smtClean="0"/>
              <a:t>Step 7: </a:t>
            </a:r>
            <a:r>
              <a:rPr lang="en-IN" dirty="0" smtClean="0"/>
              <a:t>Select language as </a:t>
            </a:r>
            <a:r>
              <a:rPr lang="en-IN" dirty="0" err="1" smtClean="0"/>
              <a:t>Kotlin</a:t>
            </a:r>
            <a:endParaRPr lang="en-IN" b="1" dirty="0" smtClean="0"/>
          </a:p>
          <a:p>
            <a:pPr marL="0" indent="0">
              <a:buNone/>
            </a:pPr>
            <a:r>
              <a:rPr lang="en-IN" b="1" dirty="0" smtClean="0"/>
              <a:t>Step 8: </a:t>
            </a:r>
            <a:r>
              <a:rPr lang="en-IN" dirty="0" smtClean="0"/>
              <a:t>Choose Minimum SDK Version as </a:t>
            </a:r>
            <a:r>
              <a:rPr lang="en-IN" b="1" dirty="0" err="1" smtClean="0"/>
              <a:t>JellyBean</a:t>
            </a:r>
            <a:r>
              <a:rPr lang="en-IN" b="1" dirty="0" smtClean="0"/>
              <a:t> 4.1</a:t>
            </a:r>
            <a:r>
              <a:rPr lang="en-IN" dirty="0" smtClean="0"/>
              <a:t>.</a:t>
            </a:r>
          </a:p>
          <a:p>
            <a:pPr marL="0" indent="0">
              <a:buNone/>
            </a:pPr>
            <a:r>
              <a:rPr lang="en-IN" b="1" dirty="0" smtClean="0"/>
              <a:t>Step 9: </a:t>
            </a:r>
            <a:r>
              <a:rPr lang="en-IN" dirty="0" smtClean="0"/>
              <a:t>Click on Finish Button</a:t>
            </a:r>
          </a:p>
          <a:p>
            <a:pPr marL="0" indent="0">
              <a:buNone/>
            </a:pPr>
            <a:r>
              <a:rPr lang="en-IN" b="1" dirty="0" smtClean="0"/>
              <a:t>Step 10: Please Wait for few Minute to load android project area</a:t>
            </a:r>
          </a:p>
          <a:p>
            <a:pPr marL="0" indent="0">
              <a:buNone/>
            </a:pPr>
            <a:r>
              <a:rPr lang="en-IN" b="1" dirty="0"/>
              <a:t>	</a:t>
            </a:r>
            <a:r>
              <a:rPr lang="en-IN" b="1" dirty="0"/>
              <a:t> </a:t>
            </a:r>
            <a:r>
              <a:rPr lang="en-IN" b="1" dirty="0" smtClean="0"/>
              <a:t>    make sure your connected to the internet connection.</a:t>
            </a:r>
            <a:endParaRPr lang="en-IN" dirty="0"/>
          </a:p>
          <a:p>
            <a:endParaRPr lang="en-GB" dirty="0" smtClean="0"/>
          </a:p>
        </p:txBody>
      </p:sp>
    </p:spTree>
    <p:extLst>
      <p:ext uri="{BB962C8B-B14F-4D97-AF65-F5344CB8AC3E}">
        <p14:creationId xmlns:p14="http://schemas.microsoft.com/office/powerpoint/2010/main" val="400458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arn(inVertical)">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arn(inVertical)">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barn(inVertical)">
                                      <p:cBhvr>
                                        <p:cTn id="3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933056"/>
            <a:ext cx="9829799" cy="1219200"/>
          </a:xfrm>
        </p:spPr>
        <p:txBody>
          <a:bodyPr>
            <a:noAutofit/>
          </a:bodyPr>
          <a:lstStyle/>
          <a:p>
            <a:pPr algn="ctr"/>
            <a:r>
              <a:rPr lang="en-IN" sz="8800" b="1" dirty="0" smtClean="0"/>
              <a:t>Thank You!</a:t>
            </a:r>
            <a:endParaRPr lang="en-IN" sz="8800" b="1" dirty="0"/>
          </a:p>
        </p:txBody>
      </p:sp>
    </p:spTree>
    <p:extLst>
      <p:ext uri="{BB962C8B-B14F-4D97-AF65-F5344CB8AC3E}">
        <p14:creationId xmlns:p14="http://schemas.microsoft.com/office/powerpoint/2010/main" val="22225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GB" dirty="0"/>
              <a:t>Android Its Features, API Levels and Versions</a:t>
            </a:r>
            <a:endParaRPr lang="en-US" dirty="0"/>
          </a:p>
        </p:txBody>
      </p:sp>
      <p:sp>
        <p:nvSpPr>
          <p:cNvPr id="14" name="Content Placeholder 13"/>
          <p:cNvSpPr>
            <a:spLocks noGrp="1"/>
          </p:cNvSpPr>
          <p:nvPr>
            <p:ph idx="1"/>
          </p:nvPr>
        </p:nvSpPr>
        <p:spPr>
          <a:xfrm>
            <a:off x="1522413" y="1981200"/>
            <a:ext cx="9829799" cy="4472136"/>
          </a:xfrm>
        </p:spPr>
        <p:txBody>
          <a:bodyPr>
            <a:normAutofit lnSpcReduction="10000"/>
          </a:bodyPr>
          <a:lstStyle/>
          <a:p>
            <a:r>
              <a:rPr lang="en-GB" b="1" dirty="0" smtClean="0"/>
              <a:t>What is Android?</a:t>
            </a:r>
          </a:p>
          <a:p>
            <a:r>
              <a:rPr lang="en-GB" dirty="0" smtClean="0"/>
              <a:t>Android</a:t>
            </a:r>
            <a:r>
              <a:rPr lang="en-GB" dirty="0"/>
              <a:t> is an open-source and Linux-based operating system. </a:t>
            </a:r>
            <a:endParaRPr lang="en-GB" dirty="0" smtClean="0"/>
          </a:p>
          <a:p>
            <a:r>
              <a:rPr lang="en-GB" dirty="0" smtClean="0"/>
              <a:t>It </a:t>
            </a:r>
            <a:r>
              <a:rPr lang="en-GB" dirty="0"/>
              <a:t>was first introduced on Nov 5, 2007. </a:t>
            </a:r>
            <a:endParaRPr lang="en-GB" dirty="0" smtClean="0"/>
          </a:p>
          <a:p>
            <a:r>
              <a:rPr lang="en-GB" dirty="0" smtClean="0"/>
              <a:t>It </a:t>
            </a:r>
            <a:r>
              <a:rPr lang="en-GB" dirty="0"/>
              <a:t>was originally developed by Android Inc. and subsequently purchased by Google</a:t>
            </a:r>
            <a:r>
              <a:rPr lang="en-GB" dirty="0" smtClean="0"/>
              <a:t>.</a:t>
            </a:r>
          </a:p>
          <a:p>
            <a:r>
              <a:rPr lang="en-GB" dirty="0"/>
              <a:t>Android provides a rich application framework that allows us to build innovative apps and games for mobile devices in a Java language environment</a:t>
            </a:r>
            <a:r>
              <a:rPr lang="en-GB" dirty="0" smtClean="0"/>
              <a:t>.</a:t>
            </a:r>
          </a:p>
          <a:p>
            <a:r>
              <a:rPr lang="en-GB" dirty="0"/>
              <a:t> Android is thought of as a mobile operating system. But it is not limited to mobile-only. It is currently used in various devices such as mobiles, tablets, televisions, etc.</a:t>
            </a:r>
            <a:endParaRPr lang="en-IN" dirty="0"/>
          </a:p>
          <a:p>
            <a:endParaRPr lang="en-GB"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GB" dirty="0"/>
              <a:t>Android Its Features, API Levels and Versions</a:t>
            </a:r>
            <a:endParaRPr lang="en-US" dirty="0"/>
          </a:p>
        </p:txBody>
      </p:sp>
      <p:sp>
        <p:nvSpPr>
          <p:cNvPr id="14" name="Content Placeholder 13"/>
          <p:cNvSpPr>
            <a:spLocks noGrp="1"/>
          </p:cNvSpPr>
          <p:nvPr>
            <p:ph idx="1"/>
          </p:nvPr>
        </p:nvSpPr>
        <p:spPr>
          <a:xfrm>
            <a:off x="1522413" y="1981200"/>
            <a:ext cx="9829799" cy="4472136"/>
          </a:xfrm>
        </p:spPr>
        <p:txBody>
          <a:bodyPr>
            <a:normAutofit fontScale="62500" lnSpcReduction="20000"/>
          </a:bodyPr>
          <a:lstStyle/>
          <a:p>
            <a:r>
              <a:rPr lang="en-GB" b="1" dirty="0" smtClean="0"/>
              <a:t>Why Android?</a:t>
            </a:r>
          </a:p>
          <a:p>
            <a:r>
              <a:rPr lang="en-IN" b="1" dirty="0"/>
              <a:t>Zero/negligible development </a:t>
            </a:r>
            <a:r>
              <a:rPr lang="en-IN" b="1" dirty="0" smtClean="0"/>
              <a:t>cost</a:t>
            </a:r>
          </a:p>
          <a:p>
            <a:r>
              <a:rPr lang="en-GB" dirty="0"/>
              <a:t>The development tools like Android SDK, JDK, and Eclipse IDE, etc. are free to download for the android mobile application development. </a:t>
            </a:r>
            <a:endParaRPr lang="en-GB" dirty="0" smtClean="0"/>
          </a:p>
          <a:p>
            <a:r>
              <a:rPr lang="en-GB" dirty="0"/>
              <a:t>Google charges a small fee of $25, to distribute your mobile app on the Android Market.</a:t>
            </a:r>
            <a:endParaRPr lang="en-IN" dirty="0"/>
          </a:p>
          <a:p>
            <a:r>
              <a:rPr lang="en-IN" b="1" dirty="0"/>
              <a:t>Open </a:t>
            </a:r>
            <a:r>
              <a:rPr lang="en-IN" b="1" dirty="0" smtClean="0"/>
              <a:t>Source</a:t>
            </a:r>
          </a:p>
          <a:p>
            <a:r>
              <a:rPr lang="en-GB" dirty="0"/>
              <a:t>The Android OS is an open-source platform based on the Linux kernel and multiple open-source libraries.</a:t>
            </a:r>
            <a:endParaRPr lang="en-IN" dirty="0"/>
          </a:p>
          <a:p>
            <a:r>
              <a:rPr lang="en-IN" b="1" dirty="0"/>
              <a:t>Multi-Platform </a:t>
            </a:r>
            <a:r>
              <a:rPr lang="en-IN" b="1" dirty="0" smtClean="0"/>
              <a:t>Support</a:t>
            </a:r>
          </a:p>
          <a:p>
            <a:r>
              <a:rPr lang="en-GB" dirty="0"/>
              <a:t>In the market, there is a wide range of hardware devices powered by the Android OS, including many different phones and tablets. Even the development of android mobile apps can occur on Windows, Mac OS, or Linux.</a:t>
            </a:r>
            <a:endParaRPr lang="en-IN" dirty="0"/>
          </a:p>
          <a:p>
            <a:r>
              <a:rPr lang="en-IN" b="1" dirty="0"/>
              <a:t>Multi-Carrier </a:t>
            </a:r>
            <a:r>
              <a:rPr lang="en-IN" b="1" dirty="0" smtClean="0"/>
              <a:t>Support</a:t>
            </a:r>
          </a:p>
          <a:p>
            <a:r>
              <a:rPr lang="en-GB" dirty="0"/>
              <a:t>World wide a large number of telecom carriers like Airtel, Vodafone, Idea Cellular, AT&amp;T Mobility, BSNL, etc.</a:t>
            </a:r>
            <a:endParaRPr lang="en-IN" dirty="0"/>
          </a:p>
          <a:p>
            <a:endParaRPr lang="en-GB" dirty="0"/>
          </a:p>
        </p:txBody>
      </p:sp>
    </p:spTree>
    <p:extLst>
      <p:ext uri="{BB962C8B-B14F-4D97-AF65-F5344CB8AC3E}">
        <p14:creationId xmlns:p14="http://schemas.microsoft.com/office/powerpoint/2010/main" val="3420712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Features of Android</a:t>
            </a:r>
          </a:p>
        </p:txBody>
      </p:sp>
      <p:sp>
        <p:nvSpPr>
          <p:cNvPr id="14" name="Content Placeholder 13"/>
          <p:cNvSpPr>
            <a:spLocks noGrp="1"/>
          </p:cNvSpPr>
          <p:nvPr>
            <p:ph idx="1"/>
          </p:nvPr>
        </p:nvSpPr>
        <p:spPr>
          <a:xfrm>
            <a:off x="1522413" y="1981200"/>
            <a:ext cx="9829799" cy="4472136"/>
          </a:xfrm>
        </p:spPr>
        <p:txBody>
          <a:bodyPr>
            <a:normAutofit fontScale="92500" lnSpcReduction="10000"/>
          </a:bodyPr>
          <a:lstStyle/>
          <a:p>
            <a:r>
              <a:rPr lang="en-IN" b="1" dirty="0" smtClean="0"/>
              <a:t>Connectivity</a:t>
            </a:r>
          </a:p>
          <a:p>
            <a:r>
              <a:rPr lang="en-IN" dirty="0"/>
              <a:t>Android supports multiple connectivity technologies including GSM/EDGE, IDEN, CDMA, EV-DO, UMTS, Bluetooth, Wi-Fi, LTE, NFC, and </a:t>
            </a:r>
            <a:r>
              <a:rPr lang="en-IN" dirty="0" err="1" smtClean="0"/>
              <a:t>WiMAX</a:t>
            </a:r>
            <a:endParaRPr lang="en-IN" dirty="0" smtClean="0"/>
          </a:p>
          <a:p>
            <a:r>
              <a:rPr lang="en-IN" b="1" dirty="0"/>
              <a:t>Media </a:t>
            </a:r>
            <a:r>
              <a:rPr lang="en-IN" b="1" dirty="0" smtClean="0"/>
              <a:t>support</a:t>
            </a:r>
          </a:p>
          <a:p>
            <a:r>
              <a:rPr lang="en-IN" dirty="0"/>
              <a:t>Android supports various types of audio/video/still media formats like H.263, H.264, MPEG-4 SP, AMR, AMR-WB, AAC, HE-AAC, AAC 5.1, MP3, MIDI, </a:t>
            </a:r>
            <a:r>
              <a:rPr lang="en-IN" dirty="0" err="1"/>
              <a:t>Ogg</a:t>
            </a:r>
            <a:r>
              <a:rPr lang="en-IN" dirty="0"/>
              <a:t> </a:t>
            </a:r>
            <a:r>
              <a:rPr lang="en-IN" dirty="0" err="1"/>
              <a:t>Vorbis</a:t>
            </a:r>
            <a:r>
              <a:rPr lang="en-IN" dirty="0"/>
              <a:t>, WAV, JPEG, PNG, GIF, BMP and </a:t>
            </a:r>
            <a:r>
              <a:rPr lang="en-IN" dirty="0" err="1" smtClean="0"/>
              <a:t>WebP</a:t>
            </a:r>
            <a:endParaRPr lang="en-IN" dirty="0" smtClean="0"/>
          </a:p>
          <a:p>
            <a:r>
              <a:rPr lang="en-IN" b="1" dirty="0"/>
              <a:t>Web </a:t>
            </a:r>
            <a:r>
              <a:rPr lang="en-IN" b="1" dirty="0" smtClean="0"/>
              <a:t>browser</a:t>
            </a:r>
          </a:p>
          <a:p>
            <a:r>
              <a:rPr lang="en-GB" dirty="0"/>
              <a:t>The web browser available in Android is based on the open-source Blink (previously </a:t>
            </a:r>
            <a:r>
              <a:rPr lang="en-GB" dirty="0" err="1"/>
              <a:t>WebKit</a:t>
            </a:r>
            <a:r>
              <a:rPr lang="en-GB" dirty="0"/>
              <a:t>) layout engine, coupled with Chrome's V8 JavaScript engine supporting HTML5 and </a:t>
            </a:r>
            <a:r>
              <a:rPr lang="en-GB" dirty="0" smtClean="0"/>
              <a:t>CSS3.</a:t>
            </a:r>
            <a:endParaRPr lang="en-GB" dirty="0"/>
          </a:p>
        </p:txBody>
      </p:sp>
    </p:spTree>
    <p:extLst>
      <p:ext uri="{BB962C8B-B14F-4D97-AF65-F5344CB8AC3E}">
        <p14:creationId xmlns:p14="http://schemas.microsoft.com/office/powerpoint/2010/main" val="4077151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IN" dirty="0"/>
              <a:t>Features of Android</a:t>
            </a:r>
          </a:p>
        </p:txBody>
      </p:sp>
      <p:sp>
        <p:nvSpPr>
          <p:cNvPr id="14" name="Content Placeholder 13"/>
          <p:cNvSpPr>
            <a:spLocks noGrp="1"/>
          </p:cNvSpPr>
          <p:nvPr>
            <p:ph idx="1"/>
          </p:nvPr>
        </p:nvSpPr>
        <p:spPr>
          <a:xfrm>
            <a:off x="1522413" y="1981200"/>
            <a:ext cx="9829799" cy="4472136"/>
          </a:xfrm>
        </p:spPr>
        <p:txBody>
          <a:bodyPr>
            <a:normAutofit/>
          </a:bodyPr>
          <a:lstStyle/>
          <a:p>
            <a:r>
              <a:rPr lang="en-IN" b="1" dirty="0" smtClean="0"/>
              <a:t>Messaging</a:t>
            </a:r>
          </a:p>
          <a:p>
            <a:r>
              <a:rPr lang="en-GB" dirty="0"/>
              <a:t>SMS and MMS are available forms of messaging</a:t>
            </a:r>
            <a:endParaRPr lang="en-IN" dirty="0" smtClean="0"/>
          </a:p>
          <a:p>
            <a:r>
              <a:rPr lang="en-IN" b="1" dirty="0" smtClean="0"/>
              <a:t>Multi-tasking</a:t>
            </a:r>
          </a:p>
          <a:p>
            <a:r>
              <a:rPr lang="en-GB" dirty="0"/>
              <a:t>Multitasking of applications, with unique handling of memory allocation, is available, using this users can jump from one task to another and at the same time various applications can run </a:t>
            </a:r>
            <a:r>
              <a:rPr lang="en-GB" dirty="0" smtClean="0"/>
              <a:t>simultaneously</a:t>
            </a:r>
          </a:p>
          <a:p>
            <a:r>
              <a:rPr lang="en-IN" b="1" dirty="0" smtClean="0"/>
              <a:t>Multi-Language</a:t>
            </a:r>
          </a:p>
          <a:p>
            <a:r>
              <a:rPr lang="en-GB" dirty="0"/>
              <a:t>Android supports multiple languages, also supports the single direction and bi-directional text</a:t>
            </a:r>
            <a:endParaRPr lang="en-GB" dirty="0"/>
          </a:p>
        </p:txBody>
      </p:sp>
    </p:spTree>
    <p:extLst>
      <p:ext uri="{BB962C8B-B14F-4D97-AF65-F5344CB8AC3E}">
        <p14:creationId xmlns:p14="http://schemas.microsoft.com/office/powerpoint/2010/main" val="3269685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GB" dirty="0"/>
              <a:t>API Levels and Versions</a:t>
            </a:r>
            <a:endParaRPr lang="en-IN" dirty="0"/>
          </a:p>
        </p:txBody>
      </p:sp>
      <p:sp>
        <p:nvSpPr>
          <p:cNvPr id="14" name="Content Placeholder 13"/>
          <p:cNvSpPr>
            <a:spLocks noGrp="1"/>
          </p:cNvSpPr>
          <p:nvPr>
            <p:ph idx="1"/>
          </p:nvPr>
        </p:nvSpPr>
        <p:spPr>
          <a:xfrm>
            <a:off x="1522413" y="1981200"/>
            <a:ext cx="9829799" cy="4472136"/>
          </a:xfrm>
        </p:spPr>
        <p:txBody>
          <a:bodyPr>
            <a:normAutofit/>
          </a:bodyPr>
          <a:lstStyle/>
          <a:p>
            <a:r>
              <a:rPr lang="en-GB" b="1" i="1" dirty="0"/>
              <a:t>Application program interface (API)</a:t>
            </a:r>
            <a:r>
              <a:rPr lang="en-GB" dirty="0"/>
              <a:t> is a code for a programmer that they use in their applications.</a:t>
            </a:r>
            <a:endParaRPr lang="en-GB" dirty="0" smtClean="0"/>
          </a:p>
          <a:p>
            <a:r>
              <a:rPr lang="en-GB" dirty="0" smtClean="0"/>
              <a:t>New </a:t>
            </a:r>
            <a:r>
              <a:rPr lang="en-GB" dirty="0"/>
              <a:t>APIs are developed as the development is going on with new features and functions in Android devices. Every new Android version introduces a new change that leads to more secure and high-performance improvements</a:t>
            </a:r>
            <a:r>
              <a:rPr lang="en-GB" dirty="0" smtClean="0"/>
              <a:t>.</a:t>
            </a:r>
          </a:p>
          <a:p>
            <a:endParaRPr lang="en-GB" dirty="0" smtClean="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064482670"/>
              </p:ext>
            </p:extLst>
          </p:nvPr>
        </p:nvGraphicFramePr>
        <p:xfrm>
          <a:off x="1845940" y="4437112"/>
          <a:ext cx="7435605" cy="502920"/>
        </p:xfrm>
        <a:graphic>
          <a:graphicData uri="http://schemas.openxmlformats.org/drawingml/2006/table">
            <a:tbl>
              <a:tblPr/>
              <a:tblGrid>
                <a:gridCol w="2478535"/>
                <a:gridCol w="2478535"/>
                <a:gridCol w="2478535"/>
              </a:tblGrid>
              <a:tr h="0">
                <a:tc>
                  <a:txBody>
                    <a:bodyPr/>
                    <a:lstStyle/>
                    <a:p>
                      <a:pPr algn="l" fontAlgn="t"/>
                      <a:r>
                        <a:rPr lang="en-IN" dirty="0">
                          <a:solidFill>
                            <a:srgbClr val="000000"/>
                          </a:solidFill>
                          <a:effectLst/>
                          <a:latin typeface="times new roman" panose="02020603050405020304" pitchFamily="18" charset="0"/>
                        </a:rPr>
                        <a:t>Android Version</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API Level / SDK</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Version Name</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85137130"/>
              </p:ext>
            </p:extLst>
          </p:nvPr>
        </p:nvGraphicFramePr>
        <p:xfrm>
          <a:off x="1845940" y="4941168"/>
          <a:ext cx="7416825" cy="1706880"/>
        </p:xfrm>
        <a:graphic>
          <a:graphicData uri="http://schemas.openxmlformats.org/drawingml/2006/table">
            <a:tbl>
              <a:tblPr/>
              <a:tblGrid>
                <a:gridCol w="2472275"/>
                <a:gridCol w="2472275"/>
                <a:gridCol w="2472275"/>
              </a:tblGrid>
              <a:tr h="0">
                <a:tc rowSpan="4">
                  <a:txBody>
                    <a:bodyPr/>
                    <a:lstStyle/>
                    <a:p>
                      <a:pPr algn="ctr" fontAlgn="t"/>
                      <a:endParaRPr lang="en-IN" sz="1800" b="0" i="0" kern="1200" dirty="0" smtClean="0">
                        <a:solidFill>
                          <a:schemeClr val="tx1"/>
                        </a:solidFill>
                        <a:effectLst/>
                        <a:latin typeface="+mn-lt"/>
                        <a:ea typeface="+mn-ea"/>
                        <a:cs typeface="+mn-cs"/>
                      </a:endParaRPr>
                    </a:p>
                    <a:p>
                      <a:pPr algn="ctr" fontAlgn="t"/>
                      <a:endParaRPr lang="en-IN" sz="1800" b="0" i="0" kern="1200" dirty="0" smtClean="0">
                        <a:solidFill>
                          <a:schemeClr val="tx1"/>
                        </a:solidFill>
                        <a:effectLst/>
                        <a:latin typeface="+mn-lt"/>
                        <a:ea typeface="+mn-ea"/>
                        <a:cs typeface="+mn-cs"/>
                      </a:endParaRPr>
                    </a:p>
                    <a:p>
                      <a:pPr algn="ctr" fontAlgn="t"/>
                      <a:r>
                        <a:rPr lang="en-IN" sz="1800" b="0" i="0" kern="1200" dirty="0" smtClean="0">
                          <a:solidFill>
                            <a:schemeClr val="tx1"/>
                          </a:solidFill>
                          <a:effectLst/>
                          <a:latin typeface="+mn-lt"/>
                          <a:ea typeface="+mn-ea"/>
                          <a:cs typeface="+mn-cs"/>
                        </a:rPr>
                        <a:t>Android 1</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1.0</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BASE 2008</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vMerge="1">
                  <a:txBody>
                    <a:bodyPr/>
                    <a:lstStyle/>
                    <a:p>
                      <a:pPr algn="just"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Android 1.1</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BASE_1.1</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0">
                <a:tc vMerge="1">
                  <a:txBody>
                    <a:bodyPr/>
                    <a:lstStyle/>
                    <a:p>
                      <a:pPr algn="just"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Android 1.5</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CUPCAKE</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0">
                <a:tc vMerge="1">
                  <a:txBody>
                    <a:bodyPr/>
                    <a:lstStyle/>
                    <a:p>
                      <a:pPr algn="just"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Android 1.6</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800" b="0" i="0" kern="1200" dirty="0" smtClean="0">
                          <a:solidFill>
                            <a:schemeClr val="tx1"/>
                          </a:solidFill>
                          <a:effectLst/>
                          <a:latin typeface="+mn-lt"/>
                          <a:ea typeface="+mn-ea"/>
                          <a:cs typeface="+mn-cs"/>
                        </a:rPr>
                        <a:t>DONUT</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bl>
          </a:graphicData>
        </a:graphic>
      </p:graphicFrame>
    </p:spTree>
    <p:extLst>
      <p:ext uri="{BB962C8B-B14F-4D97-AF65-F5344CB8AC3E}">
        <p14:creationId xmlns:p14="http://schemas.microsoft.com/office/powerpoint/2010/main" val="3198907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GB" dirty="0"/>
              <a:t>API Levels and Versions</a:t>
            </a:r>
            <a:endParaRPr lang="en-IN" dirty="0"/>
          </a:p>
        </p:txBody>
      </p:sp>
      <p:sp>
        <p:nvSpPr>
          <p:cNvPr id="14" name="Content Placeholder 13"/>
          <p:cNvSpPr>
            <a:spLocks noGrp="1"/>
          </p:cNvSpPr>
          <p:nvPr>
            <p:ph idx="1"/>
          </p:nvPr>
        </p:nvSpPr>
        <p:spPr>
          <a:xfrm>
            <a:off x="1522413" y="1981200"/>
            <a:ext cx="9829799" cy="4688160"/>
          </a:xfrm>
        </p:spPr>
        <p:txBody>
          <a:bodyPr>
            <a:normAutofit/>
          </a:bodyPr>
          <a:lstStyle/>
          <a:p>
            <a:endParaRPr lang="en-GB" dirty="0"/>
          </a:p>
          <a:p>
            <a:endParaRPr lang="en-GB" dirty="0"/>
          </a:p>
          <a:p>
            <a:endParaRPr lang="en-GB" dirty="0"/>
          </a:p>
          <a:p>
            <a:endParaRPr lang="en-GB" dirty="0"/>
          </a:p>
          <a:p>
            <a:endParaRPr lang="en-GB" dirty="0"/>
          </a:p>
          <a:p>
            <a:r>
              <a:rPr lang="en-GB" dirty="0" smtClean="0"/>
              <a:t>These are the outdated version of android </a:t>
            </a:r>
            <a:r>
              <a:rPr lang="en-GB" dirty="0" err="1" smtClean="0"/>
              <a:t>google</a:t>
            </a:r>
            <a:r>
              <a:rPr lang="en-GB" dirty="0" smtClean="0"/>
              <a:t> has been stop use of these versions or API</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597082257"/>
              </p:ext>
            </p:extLst>
          </p:nvPr>
        </p:nvGraphicFramePr>
        <p:xfrm>
          <a:off x="1701924" y="1981200"/>
          <a:ext cx="7435605" cy="502920"/>
        </p:xfrm>
        <a:graphic>
          <a:graphicData uri="http://schemas.openxmlformats.org/drawingml/2006/table">
            <a:tbl>
              <a:tblPr/>
              <a:tblGrid>
                <a:gridCol w="2478535"/>
                <a:gridCol w="2478535"/>
                <a:gridCol w="2478535"/>
              </a:tblGrid>
              <a:tr h="0">
                <a:tc>
                  <a:txBody>
                    <a:bodyPr/>
                    <a:lstStyle/>
                    <a:p>
                      <a:pPr algn="l" fontAlgn="t"/>
                      <a:r>
                        <a:rPr lang="en-IN" dirty="0">
                          <a:solidFill>
                            <a:srgbClr val="000000"/>
                          </a:solidFill>
                          <a:effectLst/>
                          <a:latin typeface="times new roman" panose="02020603050405020304" pitchFamily="18" charset="0"/>
                        </a:rPr>
                        <a:t>Android Version</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API Level / SDK</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Version Name</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4797006"/>
              </p:ext>
            </p:extLst>
          </p:nvPr>
        </p:nvGraphicFramePr>
        <p:xfrm>
          <a:off x="1701924" y="2485256"/>
          <a:ext cx="7416825" cy="2133600"/>
        </p:xfrm>
        <a:graphic>
          <a:graphicData uri="http://schemas.openxmlformats.org/drawingml/2006/table">
            <a:tbl>
              <a:tblPr/>
              <a:tblGrid>
                <a:gridCol w="2826464"/>
                <a:gridCol w="1926064"/>
                <a:gridCol w="2664297"/>
              </a:tblGrid>
              <a:tr h="0">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IN" sz="1800" b="0" i="0" kern="1200" dirty="0" smtClean="0">
                        <a:solidFill>
                          <a:schemeClr val="tx1"/>
                        </a:solidFill>
                        <a:effectLst/>
                        <a:latin typeface="+mn-lt"/>
                        <a:ea typeface="+mn-ea"/>
                        <a:cs typeface="+mn-cs"/>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IN" sz="1800" b="0" i="0" kern="1200" dirty="0" smtClean="0">
                        <a:solidFill>
                          <a:schemeClr val="tx1"/>
                        </a:solidFill>
                        <a:effectLst/>
                        <a:latin typeface="+mn-lt"/>
                        <a:ea typeface="+mn-ea"/>
                        <a:cs typeface="+mn-cs"/>
                      </a:endParaRPr>
                    </a:p>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2</a:t>
                      </a:r>
                      <a:endParaRPr lang="en-IN" dirty="0" smtClean="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2.0</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ÉCLAIR 2009</a:t>
                      </a:r>
                      <a:endParaRPr lang="en-IN" dirty="0" smtClean="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vMerge="1">
                  <a:txBody>
                    <a:bodyPr/>
                    <a:lstStyle/>
                    <a:p>
                      <a:pPr algn="ctr"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2.2</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FROYO</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vMerge="1">
                  <a:txBody>
                    <a:bodyPr/>
                    <a:lstStyle/>
                    <a:p>
                      <a:pPr algn="ctr"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2.3.0</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GINGERBREAD 2010</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3</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3.0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HONEYCOMB</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4(2011)</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4.0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ICE_CREAM_SANDWICH</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38755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404664"/>
            <a:ext cx="9829799" cy="1219200"/>
          </a:xfrm>
        </p:spPr>
        <p:txBody>
          <a:bodyPr/>
          <a:lstStyle/>
          <a:p>
            <a:r>
              <a:rPr lang="en-GB" dirty="0"/>
              <a:t>API Levels and Versions</a:t>
            </a:r>
            <a:endParaRPr lang="en-IN" dirty="0"/>
          </a:p>
        </p:txBody>
      </p:sp>
      <p:sp>
        <p:nvSpPr>
          <p:cNvPr id="14" name="Content Placeholder 13"/>
          <p:cNvSpPr>
            <a:spLocks noGrp="1"/>
          </p:cNvSpPr>
          <p:nvPr>
            <p:ph idx="1"/>
          </p:nvPr>
        </p:nvSpPr>
        <p:spPr>
          <a:xfrm>
            <a:off x="1522413" y="1981200"/>
            <a:ext cx="10410119" cy="4688160"/>
          </a:xfrm>
        </p:spPr>
        <p:txBody>
          <a:bodyPr>
            <a:normAutofit/>
          </a:bodyPr>
          <a:lstStyle/>
          <a:p>
            <a:pPr marL="0" indent="0">
              <a:buNone/>
            </a:pPr>
            <a:endParaRPr lang="en-GB" dirty="0" smtClean="0"/>
          </a:p>
          <a:p>
            <a:endParaRPr lang="en-GB" dirty="0"/>
          </a:p>
          <a:p>
            <a:endParaRPr lang="en-GB" dirty="0" smtClean="0"/>
          </a:p>
          <a:p>
            <a:endParaRPr lang="en-GB"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597082257"/>
              </p:ext>
            </p:extLst>
          </p:nvPr>
        </p:nvGraphicFramePr>
        <p:xfrm>
          <a:off x="1701924" y="1981200"/>
          <a:ext cx="7435605" cy="502920"/>
        </p:xfrm>
        <a:graphic>
          <a:graphicData uri="http://schemas.openxmlformats.org/drawingml/2006/table">
            <a:tbl>
              <a:tblPr/>
              <a:tblGrid>
                <a:gridCol w="2478535"/>
                <a:gridCol w="2478535"/>
                <a:gridCol w="2478535"/>
              </a:tblGrid>
              <a:tr h="0">
                <a:tc>
                  <a:txBody>
                    <a:bodyPr/>
                    <a:lstStyle/>
                    <a:p>
                      <a:pPr algn="l" fontAlgn="t"/>
                      <a:r>
                        <a:rPr lang="en-IN" dirty="0">
                          <a:solidFill>
                            <a:srgbClr val="000000"/>
                          </a:solidFill>
                          <a:effectLst/>
                          <a:latin typeface="times new roman" panose="02020603050405020304" pitchFamily="18" charset="0"/>
                        </a:rPr>
                        <a:t>Android Version</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API Level / SDK</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c>
                  <a:txBody>
                    <a:bodyPr/>
                    <a:lstStyle/>
                    <a:p>
                      <a:pPr algn="l" fontAlgn="t"/>
                      <a:r>
                        <a:rPr lang="en-IN" dirty="0">
                          <a:solidFill>
                            <a:srgbClr val="000000"/>
                          </a:solidFill>
                          <a:effectLst/>
                          <a:latin typeface="times new roman" panose="02020603050405020304" pitchFamily="18" charset="0"/>
                        </a:rPr>
                        <a:t>Version Name</a:t>
                      </a:r>
                    </a:p>
                  </a:txBody>
                  <a:tcPr marL="114300" marR="114300" marT="114300" marB="114300">
                    <a:lnL w="9525" cap="flat" cmpd="sng" algn="ctr">
                      <a:solidFill>
                        <a:srgbClr val="C0C9B9"/>
                      </a:solidFill>
                      <a:prstDash val="solid"/>
                      <a:round/>
                      <a:headEnd type="none" w="med" len="med"/>
                      <a:tailEnd type="none" w="med" len="med"/>
                    </a:lnL>
                    <a:lnR w="9525" cap="flat" cmpd="sng" algn="ctr">
                      <a:solidFill>
                        <a:srgbClr val="C0C9B9"/>
                      </a:solidFill>
                      <a:prstDash val="solid"/>
                      <a:round/>
                      <a:headEnd type="none" w="med" len="med"/>
                      <a:tailEnd type="none" w="med" len="med"/>
                    </a:lnR>
                    <a:lnT w="9525" cap="flat" cmpd="sng" algn="ctr">
                      <a:solidFill>
                        <a:srgbClr val="C0C9B9"/>
                      </a:solidFill>
                      <a:prstDash val="solid"/>
                      <a:round/>
                      <a:headEnd type="none" w="med" len="med"/>
                      <a:tailEnd type="none" w="med" len="med"/>
                    </a:lnT>
                    <a:lnB w="9525" cap="flat" cmpd="sng" algn="ctr">
                      <a:solidFill>
                        <a:srgbClr val="C0C9B9"/>
                      </a:solidFill>
                      <a:prstDash val="solid"/>
                      <a:round/>
                      <a:headEnd type="none" w="med" len="med"/>
                      <a:tailEnd type="none" w="med" len="med"/>
                    </a:lnB>
                    <a:solidFill>
                      <a:srgbClr val="C7CCBE"/>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3989418"/>
              </p:ext>
            </p:extLst>
          </p:nvPr>
        </p:nvGraphicFramePr>
        <p:xfrm>
          <a:off x="1701924" y="2485256"/>
          <a:ext cx="7416825" cy="3962400"/>
        </p:xfrm>
        <a:graphic>
          <a:graphicData uri="http://schemas.openxmlformats.org/drawingml/2006/table">
            <a:tbl>
              <a:tblPr/>
              <a:tblGrid>
                <a:gridCol w="2826464"/>
                <a:gridCol w="1926064"/>
                <a:gridCol w="2664297"/>
              </a:tblGrid>
              <a:tr h="0">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IN" sz="1800" b="0" i="0" kern="1200" dirty="0" smtClean="0">
                        <a:solidFill>
                          <a:schemeClr val="tx1"/>
                        </a:solidFill>
                        <a:effectLst/>
                        <a:latin typeface="+mn-lt"/>
                        <a:ea typeface="+mn-ea"/>
                        <a:cs typeface="+mn-cs"/>
                      </a:endParaRPr>
                    </a:p>
                    <a:p>
                      <a:pPr marL="0" marR="0" indent="0" algn="ctr" defTabSz="914400" rtl="0" eaLnBrk="1" fontAlgn="t" latinLnBrk="0" hangingPunct="1">
                        <a:lnSpc>
                          <a:spcPct val="100000"/>
                        </a:lnSpc>
                        <a:spcBef>
                          <a:spcPts val="0"/>
                        </a:spcBef>
                        <a:spcAft>
                          <a:spcPts val="0"/>
                        </a:spcAft>
                        <a:buClrTx/>
                        <a:buSzTx/>
                        <a:buFontTx/>
                        <a:buNone/>
                        <a:tabLst/>
                        <a:defRPr/>
                      </a:pPr>
                      <a:endParaRPr lang="en-IN" sz="1800" b="0" i="0" kern="1200" dirty="0" smtClean="0">
                        <a:solidFill>
                          <a:schemeClr val="tx1"/>
                        </a:solidFill>
                        <a:effectLst/>
                        <a:latin typeface="+mn-lt"/>
                        <a:ea typeface="+mn-ea"/>
                        <a:cs typeface="+mn-cs"/>
                      </a:endParaRPr>
                    </a:p>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4</a:t>
                      </a:r>
                      <a:endParaRPr lang="en-IN" dirty="0" smtClean="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4.1</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JELLYBEAN 2012</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vMerge="1">
                  <a:txBody>
                    <a:bodyPr/>
                    <a:lstStyle/>
                    <a:p>
                      <a:pPr algn="ctr" fontAlgn="t"/>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Android 4.4</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KITKAT 2013</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5</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5.0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LOLLIPOP 2014</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6</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6.0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Marshmallow 2015</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a:t>
                      </a:r>
                      <a:r>
                        <a:rPr lang="en-IN" sz="1800" b="0" i="0" kern="1200" dirty="0" smtClean="0">
                          <a:solidFill>
                            <a:schemeClr val="tx1"/>
                          </a:solidFill>
                          <a:effectLst/>
                          <a:latin typeface="+mn-lt"/>
                          <a:ea typeface="+mn-ea"/>
                          <a:cs typeface="+mn-cs"/>
                        </a:rPr>
                        <a:t>7</a:t>
                      </a:r>
                      <a:endParaRPr lang="en-IN" sz="1800" b="0" i="0" kern="1200" dirty="0" smtClean="0">
                        <a:solidFill>
                          <a:schemeClr val="tx1"/>
                        </a:solidFill>
                        <a:effectLst/>
                        <a:latin typeface="+mn-lt"/>
                        <a:ea typeface="+mn-ea"/>
                        <a:cs typeface="+mn-cs"/>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a:t>
                      </a:r>
                      <a:r>
                        <a:rPr lang="en-IN" sz="1800" b="0" i="0" kern="1200" dirty="0" smtClean="0">
                          <a:solidFill>
                            <a:schemeClr val="tx1"/>
                          </a:solidFill>
                          <a:effectLst/>
                          <a:latin typeface="+mn-lt"/>
                          <a:ea typeface="+mn-ea"/>
                          <a:cs typeface="+mn-cs"/>
                        </a:rPr>
                        <a:t>7.0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Nougat 2016</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a:t>
                      </a:r>
                      <a:r>
                        <a:rPr lang="en-IN" sz="1800" b="0" i="0" kern="1200" dirty="0" smtClean="0">
                          <a:solidFill>
                            <a:schemeClr val="tx1"/>
                          </a:solidFill>
                          <a:effectLst/>
                          <a:latin typeface="+mn-lt"/>
                          <a:ea typeface="+mn-ea"/>
                          <a:cs typeface="+mn-cs"/>
                        </a:rPr>
                        <a:t>8</a:t>
                      </a:r>
                      <a:endParaRPr lang="en-IN" sz="1800" b="0" i="0" kern="1200" dirty="0" smtClean="0">
                        <a:solidFill>
                          <a:schemeClr val="tx1"/>
                        </a:solidFill>
                        <a:effectLst/>
                        <a:latin typeface="+mn-lt"/>
                        <a:ea typeface="+mn-ea"/>
                        <a:cs typeface="+mn-cs"/>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8.0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Oreo 2017</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9</a:t>
                      </a:r>
                      <a:endParaRPr lang="en-IN" sz="1800" b="0" i="0" kern="1200" dirty="0" smtClean="0">
                        <a:solidFill>
                          <a:schemeClr val="tx1"/>
                        </a:solidFill>
                        <a:effectLst/>
                        <a:latin typeface="+mn-lt"/>
                        <a:ea typeface="+mn-ea"/>
                        <a:cs typeface="+mn-cs"/>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9.0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Pie 2018</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10</a:t>
                      </a:r>
                      <a:endParaRPr lang="en-IN" sz="1800" b="0" i="0" kern="1200" dirty="0" smtClean="0">
                        <a:solidFill>
                          <a:schemeClr val="tx1"/>
                        </a:solidFill>
                        <a:effectLst/>
                        <a:latin typeface="+mn-lt"/>
                        <a:ea typeface="+mn-ea"/>
                        <a:cs typeface="+mn-cs"/>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10</a:t>
                      </a:r>
                      <a:endParaRPr lang="en-IN" dirty="0" smtClean="0"/>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Quince Tart</a:t>
                      </a:r>
                      <a:r>
                        <a:rPr lang="en-IN" sz="1800" b="0" i="0" kern="1200" baseline="0" dirty="0" smtClean="0">
                          <a:solidFill>
                            <a:schemeClr val="tx1"/>
                          </a:solidFill>
                          <a:effectLst/>
                          <a:latin typeface="+mn-lt"/>
                          <a:ea typeface="+mn-ea"/>
                          <a:cs typeface="+mn-cs"/>
                        </a:rPr>
                        <a:t> 2019</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11</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tx1"/>
                          </a:solidFill>
                          <a:effectLst/>
                          <a:latin typeface="+mn-lt"/>
                          <a:ea typeface="+mn-ea"/>
                          <a:cs typeface="+mn-cs"/>
                        </a:rPr>
                        <a:t>Android 11</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800" b="0" i="0" kern="1200" dirty="0" smtClean="0">
                          <a:solidFill>
                            <a:schemeClr val="tx1"/>
                          </a:solidFill>
                          <a:effectLst/>
                          <a:latin typeface="+mn-lt"/>
                          <a:ea typeface="+mn-ea"/>
                          <a:cs typeface="+mn-cs"/>
                        </a:rPr>
                        <a:t>Red Velvet Cake 2020</a:t>
                      </a:r>
                      <a:endParaRPr lang="en-IN" dirty="0">
                        <a:solidFill>
                          <a:srgbClr val="333333"/>
                        </a:solidFill>
                        <a:effectLst/>
                        <a:latin typeface="inter-regular"/>
                      </a:endParaRP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bl>
          </a:graphicData>
        </a:graphic>
      </p:graphicFrame>
      <p:sp>
        <p:nvSpPr>
          <p:cNvPr id="4" name="Rectangle 3"/>
          <p:cNvSpPr/>
          <p:nvPr/>
        </p:nvSpPr>
        <p:spPr>
          <a:xfrm>
            <a:off x="9190756" y="2564904"/>
            <a:ext cx="1300356" cy="369332"/>
          </a:xfrm>
          <a:prstGeom prst="rect">
            <a:avLst/>
          </a:prstGeom>
        </p:spPr>
        <p:txBody>
          <a:bodyPr wrap="none">
            <a:spAutoFit/>
          </a:bodyPr>
          <a:lstStyle/>
          <a:p>
            <a:r>
              <a:rPr lang="en-IN" dirty="0">
                <a:solidFill>
                  <a:srgbClr val="333333"/>
                </a:solidFill>
                <a:latin typeface="inter-regular"/>
              </a:rPr>
              <a:t>Android 12</a:t>
            </a:r>
            <a:endParaRPr lang="en-IN" dirty="0"/>
          </a:p>
        </p:txBody>
      </p:sp>
      <p:sp>
        <p:nvSpPr>
          <p:cNvPr id="5" name="Rectangle 4"/>
          <p:cNvSpPr/>
          <p:nvPr/>
        </p:nvSpPr>
        <p:spPr>
          <a:xfrm>
            <a:off x="10491112" y="2564904"/>
            <a:ext cx="1441420" cy="646331"/>
          </a:xfrm>
          <a:prstGeom prst="rect">
            <a:avLst/>
          </a:prstGeom>
        </p:spPr>
        <p:txBody>
          <a:bodyPr wrap="none">
            <a:spAutoFit/>
          </a:bodyPr>
          <a:lstStyle/>
          <a:p>
            <a:r>
              <a:rPr lang="en-IN" dirty="0">
                <a:solidFill>
                  <a:srgbClr val="333333"/>
                </a:solidFill>
                <a:latin typeface="inter-regular"/>
              </a:rPr>
              <a:t>Snow </a:t>
            </a:r>
            <a:r>
              <a:rPr lang="en-IN" dirty="0" smtClean="0">
                <a:solidFill>
                  <a:srgbClr val="333333"/>
                </a:solidFill>
                <a:latin typeface="inter-regular"/>
              </a:rPr>
              <a:t>Cone </a:t>
            </a:r>
          </a:p>
          <a:p>
            <a:r>
              <a:rPr lang="en-IN" dirty="0" smtClean="0">
                <a:solidFill>
                  <a:srgbClr val="333333"/>
                </a:solidFill>
                <a:latin typeface="inter-regular"/>
              </a:rPr>
              <a:t>2021</a:t>
            </a:r>
            <a:endParaRPr lang="en-IN" dirty="0"/>
          </a:p>
        </p:txBody>
      </p:sp>
      <p:sp>
        <p:nvSpPr>
          <p:cNvPr id="6" name="Rectangle 5"/>
          <p:cNvSpPr/>
          <p:nvPr/>
        </p:nvSpPr>
        <p:spPr>
          <a:xfrm>
            <a:off x="9190756" y="3106906"/>
            <a:ext cx="1300356" cy="369332"/>
          </a:xfrm>
          <a:prstGeom prst="rect">
            <a:avLst/>
          </a:prstGeom>
        </p:spPr>
        <p:txBody>
          <a:bodyPr wrap="none">
            <a:spAutoFit/>
          </a:bodyPr>
          <a:lstStyle/>
          <a:p>
            <a:r>
              <a:rPr lang="en-IN" dirty="0">
                <a:solidFill>
                  <a:srgbClr val="333333"/>
                </a:solidFill>
                <a:latin typeface="inter-regular"/>
              </a:rPr>
              <a:t>Android 13</a:t>
            </a:r>
            <a:endParaRPr lang="en-IN" dirty="0"/>
          </a:p>
        </p:txBody>
      </p:sp>
      <p:sp>
        <p:nvSpPr>
          <p:cNvPr id="7" name="Rectangle 6"/>
          <p:cNvSpPr/>
          <p:nvPr/>
        </p:nvSpPr>
        <p:spPr>
          <a:xfrm>
            <a:off x="10491112" y="3106906"/>
            <a:ext cx="1060931" cy="646331"/>
          </a:xfrm>
          <a:prstGeom prst="rect">
            <a:avLst/>
          </a:prstGeom>
        </p:spPr>
        <p:txBody>
          <a:bodyPr wrap="none">
            <a:spAutoFit/>
          </a:bodyPr>
          <a:lstStyle/>
          <a:p>
            <a:r>
              <a:rPr lang="en-IN" dirty="0" smtClean="0">
                <a:solidFill>
                  <a:srgbClr val="333333"/>
                </a:solidFill>
                <a:latin typeface="inter-regular"/>
              </a:rPr>
              <a:t>Tiramisu</a:t>
            </a:r>
          </a:p>
          <a:p>
            <a:r>
              <a:rPr lang="en-IN" dirty="0"/>
              <a:t>2022</a:t>
            </a:r>
            <a:endParaRPr lang="en-IN" dirty="0"/>
          </a:p>
        </p:txBody>
      </p:sp>
      <p:sp>
        <p:nvSpPr>
          <p:cNvPr id="8" name="Rectangle 7"/>
          <p:cNvSpPr/>
          <p:nvPr/>
        </p:nvSpPr>
        <p:spPr>
          <a:xfrm>
            <a:off x="9190756" y="3714424"/>
            <a:ext cx="1300356" cy="369332"/>
          </a:xfrm>
          <a:prstGeom prst="rect">
            <a:avLst/>
          </a:prstGeom>
        </p:spPr>
        <p:txBody>
          <a:bodyPr wrap="none">
            <a:spAutoFit/>
          </a:bodyPr>
          <a:lstStyle/>
          <a:p>
            <a:r>
              <a:rPr lang="en-IN" dirty="0">
                <a:solidFill>
                  <a:srgbClr val="333333"/>
                </a:solidFill>
                <a:latin typeface="inter-regular"/>
              </a:rPr>
              <a:t>Android </a:t>
            </a:r>
            <a:r>
              <a:rPr lang="en-IN" dirty="0" smtClean="0">
                <a:solidFill>
                  <a:srgbClr val="333333"/>
                </a:solidFill>
                <a:latin typeface="inter-regular"/>
              </a:rPr>
              <a:t>14</a:t>
            </a:r>
            <a:endParaRPr lang="en-IN" dirty="0"/>
          </a:p>
        </p:txBody>
      </p:sp>
      <p:sp>
        <p:nvSpPr>
          <p:cNvPr id="9" name="Rectangle 8"/>
          <p:cNvSpPr/>
          <p:nvPr/>
        </p:nvSpPr>
        <p:spPr>
          <a:xfrm>
            <a:off x="10491112" y="3741241"/>
            <a:ext cx="646331" cy="369332"/>
          </a:xfrm>
          <a:prstGeom prst="rect">
            <a:avLst/>
          </a:prstGeom>
        </p:spPr>
        <p:txBody>
          <a:bodyPr wrap="none">
            <a:spAutoFit/>
          </a:bodyPr>
          <a:lstStyle/>
          <a:p>
            <a:r>
              <a:rPr lang="en-IN" i="1" dirty="0">
                <a:solidFill>
                  <a:srgbClr val="212529"/>
                </a:solidFill>
                <a:latin typeface="-apple-system"/>
              </a:rPr>
              <a:t>TBD</a:t>
            </a:r>
            <a:endParaRPr lang="en-IN" dirty="0"/>
          </a:p>
        </p:txBody>
      </p:sp>
    </p:spTree>
    <p:extLst>
      <p:ext uri="{BB962C8B-B14F-4D97-AF65-F5344CB8AC3E}">
        <p14:creationId xmlns:p14="http://schemas.microsoft.com/office/powerpoint/2010/main" val="150480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IN" dirty="0"/>
              <a:t>Android Architecture</a:t>
            </a:r>
          </a:p>
        </p:txBody>
      </p:sp>
      <p:sp>
        <p:nvSpPr>
          <p:cNvPr id="14" name="Content Placeholder 13"/>
          <p:cNvSpPr>
            <a:spLocks noGrp="1"/>
          </p:cNvSpPr>
          <p:nvPr>
            <p:ph idx="1"/>
          </p:nvPr>
        </p:nvSpPr>
        <p:spPr>
          <a:xfrm>
            <a:off x="1522413" y="1981200"/>
            <a:ext cx="9829799" cy="4876800"/>
          </a:xfrm>
        </p:spPr>
        <p:txBody>
          <a:bodyPr>
            <a:normAutofit/>
          </a:bodyPr>
          <a:lstStyle/>
          <a:p>
            <a:r>
              <a:rPr lang="en-GB" b="1" dirty="0"/>
              <a:t>android architecture</a:t>
            </a:r>
            <a:r>
              <a:rPr lang="en-GB" dirty="0"/>
              <a:t> or </a:t>
            </a:r>
            <a:r>
              <a:rPr lang="en-GB" b="1" dirty="0"/>
              <a:t>Android software stack</a:t>
            </a:r>
            <a:r>
              <a:rPr lang="en-GB" dirty="0"/>
              <a:t> is categorized into five parts</a:t>
            </a:r>
            <a:r>
              <a:rPr lang="en-GB" dirty="0" smtClean="0"/>
              <a:t>:</a:t>
            </a:r>
          </a:p>
          <a:p>
            <a:r>
              <a:rPr lang="en-IN" dirty="0" err="1"/>
              <a:t>linux</a:t>
            </a:r>
            <a:r>
              <a:rPr lang="en-IN" dirty="0"/>
              <a:t> kernel</a:t>
            </a:r>
          </a:p>
          <a:p>
            <a:r>
              <a:rPr lang="en-IN" dirty="0"/>
              <a:t>native libraries (middleware),</a:t>
            </a:r>
          </a:p>
          <a:p>
            <a:r>
              <a:rPr lang="en-IN" dirty="0"/>
              <a:t>Android Runtime</a:t>
            </a:r>
          </a:p>
          <a:p>
            <a:r>
              <a:rPr lang="en-IN" dirty="0"/>
              <a:t>Application Framework</a:t>
            </a:r>
          </a:p>
          <a:p>
            <a:r>
              <a:rPr lang="en-IN" dirty="0"/>
              <a:t>Applications</a:t>
            </a:r>
          </a:p>
          <a:p>
            <a:endParaRPr lang="en-IN" dirty="0"/>
          </a:p>
          <a:p>
            <a:endParaRPr lang="en-GB" dirty="0"/>
          </a:p>
        </p:txBody>
      </p:sp>
      <p:pic>
        <p:nvPicPr>
          <p:cNvPr id="2050" name="Picture 2" descr="android software stack,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388" y="2348880"/>
            <a:ext cx="5848350"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17527</TotalTime>
  <Words>947</Words>
  <Application>Microsoft Office PowerPoint</Application>
  <PresentationFormat>Custom</PresentationFormat>
  <Paragraphs>203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Cambria</vt:lpstr>
      <vt:lpstr>inter-regular</vt:lpstr>
      <vt:lpstr>Times New Roman</vt:lpstr>
      <vt:lpstr>Currency Symbols 16x9</vt:lpstr>
      <vt:lpstr>Introduction to Android Programming</vt:lpstr>
      <vt:lpstr>Android Its Features, API Levels and Versions</vt:lpstr>
      <vt:lpstr>Android Its Features, API Levels and Versions</vt:lpstr>
      <vt:lpstr>Features of Android</vt:lpstr>
      <vt:lpstr>Features of Android</vt:lpstr>
      <vt:lpstr>API Levels and Versions</vt:lpstr>
      <vt:lpstr>API Levels and Versions</vt:lpstr>
      <vt:lpstr>API Levels and Versions</vt:lpstr>
      <vt:lpstr>Android Architecture</vt:lpstr>
      <vt:lpstr>Android Architecture</vt:lpstr>
      <vt:lpstr>Android Architecture</vt:lpstr>
      <vt:lpstr>Android Architecture</vt:lpstr>
      <vt:lpstr>JVM, DVM, ART, DEX</vt:lpstr>
      <vt:lpstr>JVM, DVM, ART, DEX</vt:lpstr>
      <vt:lpstr>JVM, DVM, ART, DEX</vt:lpstr>
      <vt:lpstr>JVM, DVM, ART, DEX</vt:lpstr>
      <vt:lpstr>Creating First Android Application</vt:lpstr>
      <vt:lpstr>Creating First Android Application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Apps Development Using Kotlin</dc:title>
  <dc:creator>gopalpshinde007@gmail.com</dc:creator>
  <cp:lastModifiedBy>gopalpshinde007@gmail.com</cp:lastModifiedBy>
  <cp:revision>164</cp:revision>
  <dcterms:created xsi:type="dcterms:W3CDTF">2023-02-21T04:16:08Z</dcterms:created>
  <dcterms:modified xsi:type="dcterms:W3CDTF">2023-06-12T11:48:34Z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